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Catamaran"/>
      <p:regular r:id="rId79"/>
      <p:bold r:id="rId80"/>
    </p:embeddedFont>
    <p:embeddedFont>
      <p:font typeface="Raleway"/>
      <p:regular r:id="rId81"/>
      <p:bold r:id="rId82"/>
      <p:italic r:id="rId83"/>
      <p:boldItalic r:id="rId84"/>
    </p:embeddedFont>
    <p:embeddedFont>
      <p:font typeface="Proxima Nova"/>
      <p:regular r:id="rId85"/>
      <p:bold r:id="rId86"/>
      <p:italic r:id="rId87"/>
      <p:boldItalic r:id="rId88"/>
    </p:embeddedFont>
    <p:embeddedFont>
      <p:font typeface="Roboto"/>
      <p:regular r:id="rId89"/>
      <p:bold r:id="rId90"/>
      <p:italic r:id="rId91"/>
      <p:boldItalic r:id="rId92"/>
    </p:embeddedFont>
    <p:embeddedFont>
      <p:font typeface="Catamaran Light"/>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aleway-boldItalic.fntdata"/><Relationship Id="rId83" Type="http://schemas.openxmlformats.org/officeDocument/2006/relationships/font" Target="fonts/Raleway-italic.fntdata"/><Relationship Id="rId42" Type="http://schemas.openxmlformats.org/officeDocument/2006/relationships/slide" Target="slides/slide37.xml"/><Relationship Id="rId86" Type="http://schemas.openxmlformats.org/officeDocument/2006/relationships/font" Target="fonts/ProximaNova-bold.fntdata"/><Relationship Id="rId41" Type="http://schemas.openxmlformats.org/officeDocument/2006/relationships/slide" Target="slides/slide36.xml"/><Relationship Id="rId85" Type="http://schemas.openxmlformats.org/officeDocument/2006/relationships/font" Target="fonts/ProximaNova-regular.fntdata"/><Relationship Id="rId44" Type="http://schemas.openxmlformats.org/officeDocument/2006/relationships/slide" Target="slides/slide39.xml"/><Relationship Id="rId88" Type="http://schemas.openxmlformats.org/officeDocument/2006/relationships/font" Target="fonts/ProximaNova-boldItalic.fntdata"/><Relationship Id="rId43" Type="http://schemas.openxmlformats.org/officeDocument/2006/relationships/slide" Target="slides/slide38.xml"/><Relationship Id="rId87" Type="http://schemas.openxmlformats.org/officeDocument/2006/relationships/font" Target="fonts/ProximaNova-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regular.fntdata"/><Relationship Id="rId80" Type="http://schemas.openxmlformats.org/officeDocument/2006/relationships/font" Target="fonts/Catamaran-bold.fntdata"/><Relationship Id="rId82" Type="http://schemas.openxmlformats.org/officeDocument/2006/relationships/font" Target="fonts/Raleway-bold.fntdata"/><Relationship Id="rId81"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Catamaran-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CatamaranLight-bold.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CatamaranLight-regular.fntdata"/><Relationship Id="rId92"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icrosoftazure/7-amazing-open-source-nlp-tools-to-try-with-notebooks-in-2019-c9eec058d9f1"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dominodatalab.com/comparing-the-functionality-of-open-source-natural-language-processing-libraries/"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oscow25/the-best-deep-natural-language-papers-you-should-read-bert-gpt-2-and-looking-forward-1647f4438797"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0a1291e9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0a1291e9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82ad6f86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82ad6f86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82ad6f86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82ad6f86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82ad6f86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82ad6f86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82ad6f86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82ad6f86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82ad6f86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82ad6f86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82ad6f86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82ad6f86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82ad6f86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82ad6f86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82ad6f86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82ad6f86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500"/>
              </a:spcAft>
              <a:buNone/>
            </a:pPr>
            <a:r>
              <a:t/>
            </a:r>
            <a:endParaRPr>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82ad6f86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82ad6f86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7bb0442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7bb0442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82ad6f86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82ad6f86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61d55bdc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61d55bdc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61d55bd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61d55bd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61d55bdc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61d55bdc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61d55bdc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61d55bd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82ad6f862_1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82ad6f862_1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7bb04422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7bb04422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7bb04422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7bb04422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82ad6f86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82ad6f86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861d55bdc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61d55bdc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972211d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972211d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85462451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85462451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82ad6f862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82ad6f862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80a1291e9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0a1291e9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0a1291e92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0a1291e92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80a1291e92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0a1291e92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87be0901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7be090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8972208cf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972208cf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881a9de4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81a9de4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881a9de4b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81a9de4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881a9de4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81a9de4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7bb04422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7bb04422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881a9de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81a9de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881a9de4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881a9de4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81a9de4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81a9de4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881a9de4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81a9de4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861d55bdc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861d55bdc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861d55bdc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61d55bdc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8644cc25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644cc25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80a1291e9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0a1291e9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80a1291e9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80a1291e9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8644cc25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8644cc25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https://medium.com/microsoftazure/7-amazing-open-source-nlp-tools-to-try-with-notebooks-in-2019-c9eec058d9f1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7bb04422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7bb04422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80a1291e9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80a1291e9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895dc5a4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895dc5a4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895dc5a45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95dc5a4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895dc5a45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95dc5a45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895dc5a4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895dc5a4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895dc5a4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95dc5a4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https://blog.dominodatalab.com/comparing-the-functionality-of-open-source-natural-language-processing-libraries/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895dc5a45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895dc5a4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882ad6f862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82ad6f862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882ad6f862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82ad6f862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882ad6f862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882ad6f862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7bb04422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7bb04422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Catamaran"/>
              <a:ea typeface="Catamaran"/>
              <a:cs typeface="Catamaran"/>
              <a:sym typeface="Catamar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882ad6f862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82ad6f862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882ad6f862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882ad6f862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882ad6f862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882ad6f862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882ad6f862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882ad6f862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882ad6f862_1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882ad6f862_1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861d55bd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861d55bd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882ad6f862_1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882ad6f862_1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882ad6f862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882ad6f862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882ad6f862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882ad6f862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tamaran"/>
                <a:ea typeface="Catamaran"/>
                <a:cs typeface="Catamaran"/>
                <a:sym typeface="Catamaran"/>
              </a:rPr>
              <a:t>Parameter counts of several recently released.</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n" u="sng">
                <a:solidFill>
                  <a:schemeClr val="accent5"/>
                </a:solidFill>
                <a:hlinkClick r:id="rId2"/>
              </a:rPr>
              <a:t>https://medium.com/@Moscow25/the-best-deep-natural-language-papers-you-should-read-bert-gpt-2-and-looking-forward-1647f4438797</a:t>
            </a:r>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882ad6f862_1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882ad6f862_1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7bb04422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7bb04422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882ad6f862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82ad6f862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896d0177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896d0177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895dc5a45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95dc5a45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882ad6f862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882ad6f862_1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7bb04422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7bb04422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0a1291e92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0a1291e9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b="0" l="0" r="0" t="0"/>
          <a:stretch/>
        </p:blipFill>
        <p:spPr>
          <a:xfrm flipH="1" rot="10800000">
            <a:off x="7295949" y="3219274"/>
            <a:ext cx="1848050" cy="1848025"/>
          </a:xfrm>
          <a:prstGeom prst="rect">
            <a:avLst/>
          </a:prstGeom>
          <a:noFill/>
          <a:ln>
            <a:noFill/>
          </a:ln>
        </p:spPr>
      </p:pic>
      <p:grpSp>
        <p:nvGrpSpPr>
          <p:cNvPr id="15" name="Google Shape;15;p2"/>
          <p:cNvGrpSpPr/>
          <p:nvPr/>
        </p:nvGrpSpPr>
        <p:grpSpPr>
          <a:xfrm>
            <a:off x="53582" y="4561835"/>
            <a:ext cx="2225274" cy="393578"/>
            <a:chOff x="8734087" y="139781"/>
            <a:chExt cx="2439994" cy="539444"/>
          </a:xfrm>
        </p:grpSpPr>
        <p:grpSp>
          <p:nvGrpSpPr>
            <p:cNvPr id="16" name="Google Shape;16;p2"/>
            <p:cNvGrpSpPr/>
            <p:nvPr/>
          </p:nvGrpSpPr>
          <p:grpSpPr>
            <a:xfrm rot="-2700000">
              <a:off x="8813603" y="218265"/>
              <a:ext cx="380412" cy="382477"/>
              <a:chOff x="916627" y="3654282"/>
              <a:chExt cx="1174126" cy="1180497"/>
            </a:xfrm>
          </p:grpSpPr>
          <p:sp>
            <p:nvSpPr>
              <p:cNvPr id="17" name="Google Shape;17;p2"/>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8" name="Google Shape;18;p2"/>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9" name="Google Shape;19;p2"/>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20" name="Google Shape;20;p2"/>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21" name="Google Shape;21;p2"/>
            <p:cNvSpPr/>
            <p:nvPr/>
          </p:nvSpPr>
          <p:spPr>
            <a:xfrm>
              <a:off x="9326080" y="261804"/>
              <a:ext cx="1848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200" u="none" cap="none" strike="noStrike">
                  <a:solidFill>
                    <a:schemeClr val="lt1"/>
                  </a:solidFill>
                  <a:latin typeface="Catamaran"/>
                  <a:ea typeface="Catamaran"/>
                  <a:cs typeface="Catamaran"/>
                  <a:sym typeface="Catamaran"/>
                </a:rPr>
                <a:t>Jigsaw master class series</a:t>
              </a:r>
              <a:endParaRPr sz="1200">
                <a:solidFill>
                  <a:schemeClr val="lt1"/>
                </a:solidFill>
                <a:latin typeface="Catamaran"/>
                <a:ea typeface="Catamaran"/>
                <a:cs typeface="Catamaran"/>
                <a:sym typeface="Catamara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112" name="Google Shape;112;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13" name="Google Shape;11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14" name="Google Shape;114;p11"/>
          <p:cNvGrpSpPr/>
          <p:nvPr/>
        </p:nvGrpSpPr>
        <p:grpSpPr>
          <a:xfrm>
            <a:off x="53880" y="4457727"/>
            <a:ext cx="3018988" cy="539444"/>
            <a:chOff x="8734087" y="139781"/>
            <a:chExt cx="3018988" cy="539444"/>
          </a:xfrm>
        </p:grpSpPr>
        <p:grpSp>
          <p:nvGrpSpPr>
            <p:cNvPr id="115" name="Google Shape;115;p11"/>
            <p:cNvGrpSpPr/>
            <p:nvPr/>
          </p:nvGrpSpPr>
          <p:grpSpPr>
            <a:xfrm rot="-2700000">
              <a:off x="8813603" y="218265"/>
              <a:ext cx="380412" cy="382477"/>
              <a:chOff x="916627" y="3654282"/>
              <a:chExt cx="1174126" cy="1180497"/>
            </a:xfrm>
          </p:grpSpPr>
          <p:sp>
            <p:nvSpPr>
              <p:cNvPr id="116" name="Google Shape;116;p11"/>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17" name="Google Shape;117;p11"/>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18" name="Google Shape;118;p11"/>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19" name="Google Shape;119;p11"/>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120" name="Google Shape;120;p11"/>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sp>
        <p:nvSpPr>
          <p:cNvPr id="122" name="Google Shape;12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3" name="Google Shape;123;p12"/>
          <p:cNvGrpSpPr/>
          <p:nvPr/>
        </p:nvGrpSpPr>
        <p:grpSpPr>
          <a:xfrm>
            <a:off x="53880" y="4457727"/>
            <a:ext cx="3018988" cy="539444"/>
            <a:chOff x="8734087" y="139781"/>
            <a:chExt cx="3018988" cy="539444"/>
          </a:xfrm>
        </p:grpSpPr>
        <p:grpSp>
          <p:nvGrpSpPr>
            <p:cNvPr id="124" name="Google Shape;124;p12"/>
            <p:cNvGrpSpPr/>
            <p:nvPr/>
          </p:nvGrpSpPr>
          <p:grpSpPr>
            <a:xfrm rot="-2700000">
              <a:off x="8813603" y="218265"/>
              <a:ext cx="380412" cy="382477"/>
              <a:chOff x="916627" y="3654282"/>
              <a:chExt cx="1174126" cy="1180497"/>
            </a:xfrm>
          </p:grpSpPr>
          <p:sp>
            <p:nvSpPr>
              <p:cNvPr id="125" name="Google Shape;125;p12"/>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26" name="Google Shape;126;p12"/>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27" name="Google Shape;127;p12"/>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28" name="Google Shape;128;p12"/>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129" name="Google Shape;129;p12"/>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1371600" y="381000"/>
            <a:ext cx="7467600" cy="742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32" name="Google Shape;132;p13"/>
          <p:cNvSpPr txBox="1"/>
          <p:nvPr>
            <p:ph idx="1" type="body"/>
          </p:nvPr>
        </p:nvSpPr>
        <p:spPr>
          <a:xfrm>
            <a:off x="304800" y="1352550"/>
            <a:ext cx="8534400" cy="33339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33" name="Google Shape;133;p13"/>
          <p:cNvSpPr txBox="1"/>
          <p:nvPr>
            <p:ph idx="10" type="dt"/>
          </p:nvPr>
        </p:nvSpPr>
        <p:spPr>
          <a:xfrm>
            <a:off x="6858000" y="4705350"/>
            <a:ext cx="1981200" cy="342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3048000" y="4705350"/>
            <a:ext cx="2895600" cy="3429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304800" y="4705350"/>
            <a:ext cx="1981200" cy="342900"/>
          </a:xfrm>
          <a:prstGeom prst="rect">
            <a:avLst/>
          </a:prstGeom>
          <a:noFill/>
          <a:ln>
            <a:noFill/>
          </a:ln>
        </p:spPr>
        <p:txBody>
          <a:bodyPr anchorCtr="0" anchor="t" bIns="45700" lIns="91425" spcFirstLastPara="1" rIns="91425" wrap="square" tIns="45700">
            <a:noAutofit/>
          </a:bodyPr>
          <a:lstStyle>
            <a:lvl1pPr indent="0" lvl="0" marL="0" rtl="0" algn="l">
              <a:spcBef>
                <a:spcPts val="0"/>
              </a:spcBef>
              <a:spcAft>
                <a:spcPts val="0"/>
              </a:spcAft>
              <a:buNone/>
              <a:defRPr b="0" i="0" sz="1400" u="none" cap="none" strike="noStrike">
                <a:solidFill>
                  <a:schemeClr val="dk1"/>
                </a:solidFill>
                <a:latin typeface="Calibri"/>
                <a:ea typeface="Calibri"/>
                <a:cs typeface="Calibri"/>
                <a:sym typeface="Calibri"/>
              </a:defRPr>
            </a:lvl1pPr>
            <a:lvl2pPr indent="0" lvl="1" marL="0" rtl="0" algn="l">
              <a:spcBef>
                <a:spcPts val="0"/>
              </a:spcBef>
              <a:spcAft>
                <a:spcPts val="0"/>
              </a:spcAft>
              <a:buNone/>
              <a:defRPr b="0" i="0" sz="1400" u="none" cap="none" strike="noStrike">
                <a:solidFill>
                  <a:schemeClr val="dk1"/>
                </a:solidFill>
                <a:latin typeface="Calibri"/>
                <a:ea typeface="Calibri"/>
                <a:cs typeface="Calibri"/>
                <a:sym typeface="Calibri"/>
              </a:defRPr>
            </a:lvl2pPr>
            <a:lvl3pPr indent="0" lvl="2" marL="0" rtl="0" algn="l">
              <a:spcBef>
                <a:spcPts val="0"/>
              </a:spcBef>
              <a:spcAft>
                <a:spcPts val="0"/>
              </a:spcAft>
              <a:buNone/>
              <a:defRPr b="0" i="0" sz="1400" u="none" cap="none" strike="noStrike">
                <a:solidFill>
                  <a:schemeClr val="dk1"/>
                </a:solidFill>
                <a:latin typeface="Calibri"/>
                <a:ea typeface="Calibri"/>
                <a:cs typeface="Calibri"/>
                <a:sym typeface="Calibri"/>
              </a:defRPr>
            </a:lvl3pPr>
            <a:lvl4pPr indent="0" lvl="3" marL="0" rtl="0" algn="l">
              <a:spcBef>
                <a:spcPts val="0"/>
              </a:spcBef>
              <a:spcAft>
                <a:spcPts val="0"/>
              </a:spcAft>
              <a:buNone/>
              <a:defRPr b="0" i="0" sz="1400" u="none" cap="none" strike="noStrike">
                <a:solidFill>
                  <a:schemeClr val="dk1"/>
                </a:solidFill>
                <a:latin typeface="Calibri"/>
                <a:ea typeface="Calibri"/>
                <a:cs typeface="Calibri"/>
                <a:sym typeface="Calibri"/>
              </a:defRPr>
            </a:lvl4pPr>
            <a:lvl5pPr indent="0" lvl="4" marL="0" rtl="0" algn="l">
              <a:spcBef>
                <a:spcPts val="0"/>
              </a:spcBef>
              <a:spcAft>
                <a:spcPts val="0"/>
              </a:spcAft>
              <a:buNone/>
              <a:defRPr b="0" i="0" sz="1400" u="none" cap="none" strike="noStrike">
                <a:solidFill>
                  <a:schemeClr val="dk1"/>
                </a:solidFill>
                <a:latin typeface="Calibri"/>
                <a:ea typeface="Calibri"/>
                <a:cs typeface="Calibri"/>
                <a:sym typeface="Calibri"/>
              </a:defRPr>
            </a:lvl5pPr>
            <a:lvl6pPr indent="0" lvl="5" marL="0" rtl="0" algn="l">
              <a:spcBef>
                <a:spcPts val="0"/>
              </a:spcBef>
              <a:spcAft>
                <a:spcPts val="0"/>
              </a:spcAft>
              <a:buNone/>
              <a:defRPr b="0" i="0" sz="1400" u="none" cap="none" strike="noStrike">
                <a:solidFill>
                  <a:schemeClr val="dk1"/>
                </a:solidFill>
                <a:latin typeface="Calibri"/>
                <a:ea typeface="Calibri"/>
                <a:cs typeface="Calibri"/>
                <a:sym typeface="Calibri"/>
              </a:defRPr>
            </a:lvl6pPr>
            <a:lvl7pPr indent="0" lvl="6" marL="0" rtl="0" algn="l">
              <a:spcBef>
                <a:spcPts val="0"/>
              </a:spcBef>
              <a:spcAft>
                <a:spcPts val="0"/>
              </a:spcAft>
              <a:buNone/>
              <a:defRPr b="0" i="0" sz="1400" u="none" cap="none" strike="noStrike">
                <a:solidFill>
                  <a:schemeClr val="dk1"/>
                </a:solidFill>
                <a:latin typeface="Calibri"/>
                <a:ea typeface="Calibri"/>
                <a:cs typeface="Calibri"/>
                <a:sym typeface="Calibri"/>
              </a:defRPr>
            </a:lvl7pPr>
            <a:lvl8pPr indent="0" lvl="7" marL="0" rtl="0" algn="l">
              <a:spcBef>
                <a:spcPts val="0"/>
              </a:spcBef>
              <a:spcAft>
                <a:spcPts val="0"/>
              </a:spcAft>
              <a:buNone/>
              <a:defRPr b="0" i="0" sz="1400" u="none" cap="none" strike="noStrike">
                <a:solidFill>
                  <a:schemeClr val="dk1"/>
                </a:solidFill>
                <a:latin typeface="Calibri"/>
                <a:ea typeface="Calibri"/>
                <a:cs typeface="Calibri"/>
                <a:sym typeface="Calibri"/>
              </a:defRPr>
            </a:lvl8pPr>
            <a:lvl9pPr indent="0" lvl="8" marL="0" rtl="0" algn="l">
              <a:spcBef>
                <a:spcPts val="0"/>
              </a:spcBef>
              <a:spcAft>
                <a:spcPts val="0"/>
              </a:spcAft>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136" name="Google Shape;136;p13"/>
          <p:cNvSpPr/>
          <p:nvPr/>
        </p:nvSpPr>
        <p:spPr>
          <a:xfrm rot="5400000">
            <a:off x="-2548833" y="2548950"/>
            <a:ext cx="5143500" cy="45600"/>
          </a:xfrm>
          <a:prstGeom prst="rect">
            <a:avLst/>
          </a:prstGeom>
          <a:solidFill>
            <a:srgbClr val="A40508"/>
          </a:solidFill>
          <a:ln cap="flat" cmpd="sng" w="9525">
            <a:solidFill>
              <a:srgbClr val="A400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A50021"/>
              </a:solidFill>
              <a:latin typeface="Lucida Sans"/>
              <a:ea typeface="Lucida Sans"/>
              <a:cs typeface="Lucida Sans"/>
              <a:sym typeface="Lucida Sans"/>
            </a:endParaRPr>
          </a:p>
        </p:txBody>
      </p:sp>
      <p:grpSp>
        <p:nvGrpSpPr>
          <p:cNvPr id="137" name="Google Shape;137;p13"/>
          <p:cNvGrpSpPr/>
          <p:nvPr/>
        </p:nvGrpSpPr>
        <p:grpSpPr>
          <a:xfrm>
            <a:off x="53880" y="4533927"/>
            <a:ext cx="3018988" cy="539444"/>
            <a:chOff x="8734087" y="139781"/>
            <a:chExt cx="3018988" cy="539444"/>
          </a:xfrm>
        </p:grpSpPr>
        <p:grpSp>
          <p:nvGrpSpPr>
            <p:cNvPr id="138" name="Google Shape;138;p13"/>
            <p:cNvGrpSpPr/>
            <p:nvPr/>
          </p:nvGrpSpPr>
          <p:grpSpPr>
            <a:xfrm rot="-2700000">
              <a:off x="8813603" y="218265"/>
              <a:ext cx="380412" cy="382477"/>
              <a:chOff x="916627" y="3654282"/>
              <a:chExt cx="1174126" cy="1180497"/>
            </a:xfrm>
          </p:grpSpPr>
          <p:sp>
            <p:nvSpPr>
              <p:cNvPr id="139" name="Google Shape;139;p13"/>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40" name="Google Shape;140;p13"/>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41" name="Google Shape;141;p13"/>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42" name="Google Shape;142;p13"/>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143" name="Google Shape;143;p13"/>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cxnSp>
        <p:nvCxnSpPr>
          <p:cNvPr id="23" name="Google Shape;23;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4" name="Google Shape;24;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3"/>
          <p:cNvPicPr preferRelativeResize="0"/>
          <p:nvPr/>
        </p:nvPicPr>
        <p:blipFill rotWithShape="1">
          <a:blip r:embed="rId2">
            <a:alphaModFix/>
          </a:blip>
          <a:srcRect b="0" l="0" r="0" t="0"/>
          <a:stretch/>
        </p:blipFill>
        <p:spPr>
          <a:xfrm flipH="1" rot="10800000">
            <a:off x="7295949" y="3219274"/>
            <a:ext cx="1848050" cy="1848025"/>
          </a:xfrm>
          <a:prstGeom prst="rect">
            <a:avLst/>
          </a:prstGeom>
          <a:noFill/>
          <a:ln>
            <a:noFill/>
          </a:ln>
        </p:spPr>
      </p:pic>
      <p:grpSp>
        <p:nvGrpSpPr>
          <p:cNvPr id="27" name="Google Shape;27;p3"/>
          <p:cNvGrpSpPr/>
          <p:nvPr/>
        </p:nvGrpSpPr>
        <p:grpSpPr>
          <a:xfrm>
            <a:off x="205936" y="4533936"/>
            <a:ext cx="2195018" cy="463275"/>
            <a:chOff x="8734087" y="139781"/>
            <a:chExt cx="2439994" cy="539444"/>
          </a:xfrm>
        </p:grpSpPr>
        <p:grpSp>
          <p:nvGrpSpPr>
            <p:cNvPr id="28" name="Google Shape;28;p3"/>
            <p:cNvGrpSpPr/>
            <p:nvPr/>
          </p:nvGrpSpPr>
          <p:grpSpPr>
            <a:xfrm rot="-2700000">
              <a:off x="8813603" y="218265"/>
              <a:ext cx="380412" cy="382477"/>
              <a:chOff x="916627" y="3654282"/>
              <a:chExt cx="1174126" cy="1180497"/>
            </a:xfrm>
          </p:grpSpPr>
          <p:sp>
            <p:nvSpPr>
              <p:cNvPr id="29" name="Google Shape;29;p3"/>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30" name="Google Shape;30;p3"/>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31" name="Google Shape;31;p3"/>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32" name="Google Shape;32;p3"/>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33" name="Google Shape;33;p3"/>
            <p:cNvSpPr/>
            <p:nvPr/>
          </p:nvSpPr>
          <p:spPr>
            <a:xfrm>
              <a:off x="9326080" y="261804"/>
              <a:ext cx="1848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200" u="none" cap="none" strike="noStrike">
                  <a:solidFill>
                    <a:schemeClr val="lt1"/>
                  </a:solidFill>
                  <a:latin typeface="Catamaran"/>
                  <a:ea typeface="Catamaran"/>
                  <a:cs typeface="Catamaran"/>
                  <a:sym typeface="Catamaran"/>
                </a:rPr>
                <a:t>Jigsaw master class series</a:t>
              </a:r>
              <a:endParaRPr sz="1200">
                <a:solidFill>
                  <a:schemeClr val="lt1"/>
                </a:solidFill>
                <a:latin typeface="Catamaran"/>
                <a:ea typeface="Catamaran"/>
                <a:cs typeface="Catamaran"/>
                <a:sym typeface="Catamara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4" name="Shape 34"/>
        <p:cNvGrpSpPr/>
        <p:nvPr/>
      </p:nvGrpSpPr>
      <p:grpSpPr>
        <a:xfrm>
          <a:off x="0" y="0"/>
          <a:ext cx="0" cy="0"/>
          <a:chOff x="0" y="0"/>
          <a:chExt cx="0" cy="0"/>
        </a:xfrm>
      </p:grpSpPr>
      <p:grpSp>
        <p:nvGrpSpPr>
          <p:cNvPr id="35" name="Google Shape;35;p4"/>
          <p:cNvGrpSpPr/>
          <p:nvPr/>
        </p:nvGrpSpPr>
        <p:grpSpPr>
          <a:xfrm>
            <a:off x="53769" y="4763959"/>
            <a:ext cx="2201446" cy="240430"/>
            <a:chOff x="8734087" y="139781"/>
            <a:chExt cx="3018988" cy="539444"/>
          </a:xfrm>
        </p:grpSpPr>
        <p:grpSp>
          <p:nvGrpSpPr>
            <p:cNvPr id="36" name="Google Shape;36;p4"/>
            <p:cNvGrpSpPr/>
            <p:nvPr/>
          </p:nvGrpSpPr>
          <p:grpSpPr>
            <a:xfrm rot="-2700000">
              <a:off x="8813603" y="218265"/>
              <a:ext cx="380412" cy="382477"/>
              <a:chOff x="916627" y="3654282"/>
              <a:chExt cx="1174126" cy="1180497"/>
            </a:xfrm>
          </p:grpSpPr>
          <p:sp>
            <p:nvSpPr>
              <p:cNvPr id="37" name="Google Shape;37;p4"/>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38" name="Google Shape;38;p4"/>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39" name="Google Shape;39;p4"/>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40" name="Google Shape;40;p4"/>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41" name="Google Shape;41;p4"/>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
        <p:nvSpPr>
          <p:cNvPr id="42" name="Google Shape;42;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6" name="Google Shape;46;p4"/>
          <p:cNvPicPr preferRelativeResize="0"/>
          <p:nvPr/>
        </p:nvPicPr>
        <p:blipFill rotWithShape="1">
          <a:blip r:embed="rId2">
            <a:alphaModFix/>
          </a:blip>
          <a:srcRect b="0" l="0" r="0" t="0"/>
          <a:stretch/>
        </p:blipFill>
        <p:spPr>
          <a:xfrm flipH="1" rot="10800000">
            <a:off x="8722400" y="4275"/>
            <a:ext cx="421600" cy="421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 name="Google Shape;4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0" name="Google Shape;5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1" name="Google Shape;5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5"/>
          <p:cNvPicPr preferRelativeResize="0"/>
          <p:nvPr/>
        </p:nvPicPr>
        <p:blipFill rotWithShape="1">
          <a:blip r:embed="rId2">
            <a:alphaModFix/>
          </a:blip>
          <a:srcRect b="0" l="0" r="0" t="0"/>
          <a:stretch/>
        </p:blipFill>
        <p:spPr>
          <a:xfrm flipH="1" rot="10800000">
            <a:off x="8722400" y="4275"/>
            <a:ext cx="421600" cy="421600"/>
          </a:xfrm>
          <a:prstGeom prst="rect">
            <a:avLst/>
          </a:prstGeom>
          <a:noFill/>
          <a:ln>
            <a:noFill/>
          </a:ln>
        </p:spPr>
      </p:pic>
      <p:grpSp>
        <p:nvGrpSpPr>
          <p:cNvPr id="53" name="Google Shape;53;p5"/>
          <p:cNvGrpSpPr/>
          <p:nvPr/>
        </p:nvGrpSpPr>
        <p:grpSpPr>
          <a:xfrm>
            <a:off x="53978" y="4718751"/>
            <a:ext cx="2249750" cy="364017"/>
            <a:chOff x="8734087" y="139781"/>
            <a:chExt cx="3018988" cy="539444"/>
          </a:xfrm>
        </p:grpSpPr>
        <p:grpSp>
          <p:nvGrpSpPr>
            <p:cNvPr id="54" name="Google Shape;54;p5"/>
            <p:cNvGrpSpPr/>
            <p:nvPr/>
          </p:nvGrpSpPr>
          <p:grpSpPr>
            <a:xfrm rot="-2700000">
              <a:off x="8813603" y="218265"/>
              <a:ext cx="380412" cy="382477"/>
              <a:chOff x="916627" y="3654282"/>
              <a:chExt cx="1174126" cy="1180497"/>
            </a:xfrm>
          </p:grpSpPr>
          <p:sp>
            <p:nvSpPr>
              <p:cNvPr id="55" name="Google Shape;55;p5"/>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6" name="Google Shape;56;p5"/>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7" name="Google Shape;57;p5"/>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8" name="Google Shape;58;p5"/>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9" name="Google Shape;59;p5"/>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53475" y="4668084"/>
            <a:ext cx="2200843" cy="393578"/>
            <a:chOff x="8734087" y="139781"/>
            <a:chExt cx="3018988" cy="539444"/>
          </a:xfrm>
        </p:grpSpPr>
        <p:grpSp>
          <p:nvGrpSpPr>
            <p:cNvPr id="64" name="Google Shape;64;p6"/>
            <p:cNvGrpSpPr/>
            <p:nvPr/>
          </p:nvGrpSpPr>
          <p:grpSpPr>
            <a:xfrm rot="-2700000">
              <a:off x="8813603" y="218265"/>
              <a:ext cx="380412" cy="382477"/>
              <a:chOff x="916627" y="3654282"/>
              <a:chExt cx="1174126" cy="1180497"/>
            </a:xfrm>
          </p:grpSpPr>
          <p:sp>
            <p:nvSpPr>
              <p:cNvPr id="65" name="Google Shape;65;p6"/>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6" name="Google Shape;66;p6"/>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7" name="Google Shape;67;p6"/>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8" name="Google Shape;68;p6"/>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69" name="Google Shape;69;p6"/>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2" name="Google Shape;7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3" name="Google Shape;7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4" name="Google Shape;74;p7"/>
          <p:cNvGrpSpPr/>
          <p:nvPr/>
        </p:nvGrpSpPr>
        <p:grpSpPr>
          <a:xfrm>
            <a:off x="53574" y="4694514"/>
            <a:ext cx="2262128" cy="382034"/>
            <a:chOff x="8734087" y="139781"/>
            <a:chExt cx="3018988" cy="539444"/>
          </a:xfrm>
        </p:grpSpPr>
        <p:grpSp>
          <p:nvGrpSpPr>
            <p:cNvPr id="75" name="Google Shape;75;p7"/>
            <p:cNvGrpSpPr/>
            <p:nvPr/>
          </p:nvGrpSpPr>
          <p:grpSpPr>
            <a:xfrm rot="-2700000">
              <a:off x="8813603" y="218265"/>
              <a:ext cx="380412" cy="382477"/>
              <a:chOff x="916627" y="3654282"/>
              <a:chExt cx="1174126" cy="1180497"/>
            </a:xfrm>
          </p:grpSpPr>
          <p:sp>
            <p:nvSpPr>
              <p:cNvPr id="76" name="Google Shape;76;p7"/>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77" name="Google Shape;77;p7"/>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78" name="Google Shape;78;p7"/>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79" name="Google Shape;79;p7"/>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80" name="Google Shape;80;p7"/>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3" name="Google Shape;8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7" name="Google Shape;87;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90" name="Google Shape;9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9"/>
          <p:cNvPicPr preferRelativeResize="0"/>
          <p:nvPr/>
        </p:nvPicPr>
        <p:blipFill rotWithShape="1">
          <a:blip r:embed="rId2">
            <a:alphaModFix/>
          </a:blip>
          <a:srcRect b="0" l="0" r="0" t="0"/>
          <a:stretch/>
        </p:blipFill>
        <p:spPr>
          <a:xfrm flipH="1" rot="10800000">
            <a:off x="8722400" y="4275"/>
            <a:ext cx="421600" cy="421600"/>
          </a:xfrm>
          <a:prstGeom prst="rect">
            <a:avLst/>
          </a:prstGeom>
          <a:noFill/>
          <a:ln>
            <a:noFill/>
          </a:ln>
        </p:spPr>
      </p:pic>
      <p:grpSp>
        <p:nvGrpSpPr>
          <p:cNvPr id="92" name="Google Shape;92;p9"/>
          <p:cNvGrpSpPr/>
          <p:nvPr/>
        </p:nvGrpSpPr>
        <p:grpSpPr>
          <a:xfrm>
            <a:off x="53880" y="4533927"/>
            <a:ext cx="3018988" cy="539444"/>
            <a:chOff x="8734087" y="139781"/>
            <a:chExt cx="3018988" cy="539444"/>
          </a:xfrm>
        </p:grpSpPr>
        <p:grpSp>
          <p:nvGrpSpPr>
            <p:cNvPr id="93" name="Google Shape;93;p9"/>
            <p:cNvGrpSpPr/>
            <p:nvPr/>
          </p:nvGrpSpPr>
          <p:grpSpPr>
            <a:xfrm rot="-2700000">
              <a:off x="8813603" y="218265"/>
              <a:ext cx="380412" cy="382477"/>
              <a:chOff x="916627" y="3654282"/>
              <a:chExt cx="1174126" cy="1180497"/>
            </a:xfrm>
          </p:grpSpPr>
          <p:sp>
            <p:nvSpPr>
              <p:cNvPr id="94" name="Google Shape;94;p9"/>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95" name="Google Shape;95;p9"/>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96" name="Google Shape;96;p9"/>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97" name="Google Shape;97;p9"/>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98" name="Google Shape;98;p9"/>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sp>
        <p:nvSpPr>
          <p:cNvPr id="100" name="Google Shape;100;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101" name="Google Shape;10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02" name="Google Shape;102;p10"/>
          <p:cNvGrpSpPr/>
          <p:nvPr/>
        </p:nvGrpSpPr>
        <p:grpSpPr>
          <a:xfrm>
            <a:off x="53880" y="4533927"/>
            <a:ext cx="3018988" cy="539444"/>
            <a:chOff x="8734087" y="139781"/>
            <a:chExt cx="3018988" cy="539444"/>
          </a:xfrm>
        </p:grpSpPr>
        <p:grpSp>
          <p:nvGrpSpPr>
            <p:cNvPr id="103" name="Google Shape;103;p10"/>
            <p:cNvGrpSpPr/>
            <p:nvPr/>
          </p:nvGrpSpPr>
          <p:grpSpPr>
            <a:xfrm rot="-2700000">
              <a:off x="8813603" y="218265"/>
              <a:ext cx="380412" cy="382477"/>
              <a:chOff x="916627" y="3654282"/>
              <a:chExt cx="1174126" cy="1180497"/>
            </a:xfrm>
          </p:grpSpPr>
          <p:sp>
            <p:nvSpPr>
              <p:cNvPr id="104" name="Google Shape;104;p10"/>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05" name="Google Shape;105;p10"/>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06" name="Google Shape;106;p10"/>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107" name="Google Shape;107;p10"/>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108" name="Google Shape;108;p10"/>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ransformer.huggingface.co/" TargetMode="External"/><Relationship Id="rId4" Type="http://schemas.openxmlformats.org/officeDocument/2006/relationships/hyperlink" Target="https://transformer.huggingface.c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code.google.com/p/word2vec/" TargetMode="External"/><Relationship Id="rId4" Type="http://schemas.openxmlformats.org/officeDocument/2006/relationships/hyperlink" Target="https://nlp.stanford.edu/projects/glove/" TargetMode="External"/><Relationship Id="rId5" Type="http://schemas.openxmlformats.org/officeDocument/2006/relationships/hyperlink" Target="https://fasttext.cc/" TargetMode="External"/><Relationship Id="rId6" Type="http://schemas.openxmlformats.org/officeDocument/2006/relationships/image" Target="../media/image4.png"/><Relationship Id="rId7" Type="http://schemas.openxmlformats.org/officeDocument/2006/relationships/hyperlink" Target="https://projector.tensorflow.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https://niti.gov.in/sites/default/files/2019-01/NationalStrategy-for-AI-Discussion-Paper.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public.flourish.studio/visualisation/24315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google.com/" TargetMode="External"/><Relationship Id="rId4" Type="http://schemas.openxmlformats.org/officeDocument/2006/relationships/hyperlink" Target="https://www.blog.google/products/gmail/inbox-by-gmail-better-way-to-keep-track/" TargetMode="External"/><Relationship Id="rId5" Type="http://schemas.openxmlformats.org/officeDocument/2006/relationships/hyperlink" Target="https://translate.google.com/" TargetMode="External"/><Relationship Id="rId6" Type="http://schemas.openxmlformats.org/officeDocument/2006/relationships/hyperlink" Target="https://rewordify.com/index.php" TargetMode="External"/><Relationship Id="rId7" Type="http://schemas.openxmlformats.org/officeDocument/2006/relationships/hyperlink" Target="http://haternews.herokuapp.com/" TargetMode="External"/></Relationships>
</file>

<file path=ppt/slides/_rels/slide34.xml.rels><?xml version="1.0" encoding="UTF-8" standalone="yes"?><Relationships xmlns="http://schemas.openxmlformats.org/package/2006/relationships"><Relationship Id="rId10" Type="http://schemas.openxmlformats.org/officeDocument/2006/relationships/hyperlink" Target="https://www.bbc.com/news/technology-34204052"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mmry.com/" TargetMode="External"/><Relationship Id="rId4" Type="http://schemas.openxmlformats.org/officeDocument/2006/relationships/hyperlink" Target="https://np.reddit.com/r/autotldr/comments/31bfht/theory_autotldr_concept/https://np.reddit.com/r/autotldr/comments/31bfht/theory_autotldr_concept/" TargetMode="External"/><Relationship Id="rId9" Type="http://schemas.openxmlformats.org/officeDocument/2006/relationships/hyperlink" Target="https://colab.research.google.com/github/google-research/text-to-text-transfer-transformer/blob/master/notebooks/t5-trivia.ipynb" TargetMode="External"/><Relationship Id="rId5" Type="http://schemas.openxmlformats.org/officeDocument/2006/relationships/hyperlink" Target="https://www.grammarly.com/" TargetMode="External"/><Relationship Id="rId6" Type="http://schemas.openxmlformats.org/officeDocument/2006/relationships/hyperlink" Target="https://www.google.com/intl/en/chrome/demos/speech.html" TargetMode="External"/><Relationship Id="rId7" Type="http://schemas.openxmlformats.org/officeDocument/2006/relationships/hyperlink" Target="https://www.vocalware.com/index/demo" TargetMode="External"/><Relationship Id="rId8" Type="http://schemas.openxmlformats.org/officeDocument/2006/relationships/hyperlink" Target="http://blog.ted.com/how-did-supercomputer-watson-beat-jeopardy-champion-ken-jennings-experts-discus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atasets.quantumstat.com/" TargetMode="External"/><Relationship Id="rId4" Type="http://schemas.openxmlformats.org/officeDocument/2006/relationships/hyperlink" Target="https://notebooks.quantumstat.com/" TargetMode="External"/><Relationship Id="rId9" Type="http://schemas.openxmlformats.org/officeDocument/2006/relationships/hyperlink" Target="https://docs.google.com/spreadsheets/d/13BTE1k4XcvHca2wW7DnFsmh3mnYCXTZWh_hgAWejzBQ/edit?usp=sharing" TargetMode="External"/><Relationship Id="rId5" Type="http://schemas.openxmlformats.org/officeDocument/2006/relationships/hyperlink" Target="https://research.google/tools/datasets/" TargetMode="External"/><Relationship Id="rId6" Type="http://schemas.openxmlformats.org/officeDocument/2006/relationships/hyperlink" Target="https://pytorchnlp.readthedocs.io/en/latest/source/torchnlp.datasets.htm" TargetMode="External"/><Relationship Id="rId7" Type="http://schemas.openxmlformats.org/officeDocument/2006/relationships/hyperlink" Target="https://gluebenchmark.com/" TargetMode="External"/><Relationship Id="rId8" Type="http://schemas.openxmlformats.org/officeDocument/2006/relationships/hyperlink" Target="http://www.datasetlist.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pple.com/in/ios/siri/" TargetMode="External"/><Relationship Id="rId4" Type="http://schemas.openxmlformats.org/officeDocument/2006/relationships/hyperlink" Target="https://www.apple.com/" TargetMode="External"/><Relationship Id="rId9" Type="http://schemas.openxmlformats.org/officeDocument/2006/relationships/hyperlink" Target="https://waymo.com/" TargetMode="External"/><Relationship Id="rId5" Type="http://schemas.openxmlformats.org/officeDocument/2006/relationships/hyperlink" Target="http://alexa.amazon.com/spa/index.html" TargetMode="External"/><Relationship Id="rId6" Type="http://schemas.openxmlformats.org/officeDocument/2006/relationships/hyperlink" Target="https://www.amazon.com/" TargetMode="External"/><Relationship Id="rId7" Type="http://schemas.openxmlformats.org/officeDocument/2006/relationships/hyperlink" Target="https://www.uber.com/en-IN/our-story/" TargetMode="External"/><Relationship Id="rId8" Type="http://schemas.openxmlformats.org/officeDocument/2006/relationships/hyperlink" Target="https://www.tesla.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20" Type="http://schemas.openxmlformats.org/officeDocument/2006/relationships/hyperlink" Target="https://aclweb.org/aclwiki/Recognizing_Textual_Entailment" TargetMode="External"/><Relationship Id="rId11" Type="http://schemas.openxmlformats.org/officeDocument/2006/relationships/hyperlink" Target="https://github.com/nproellochs/SentimentDictionaries" TargetMode="External"/><Relationship Id="rId22" Type="http://schemas.openxmlformats.org/officeDocument/2006/relationships/hyperlink" Target="https://cs.nyu.edu/faculty/davise/papers/WinogradSchemas/WS.html" TargetMode="External"/><Relationship Id="rId10" Type="http://schemas.openxmlformats.org/officeDocument/2006/relationships/hyperlink" Target="https://www.yelp.com/dataset" TargetMode="External"/><Relationship Id="rId21" Type="http://schemas.openxmlformats.org/officeDocument/2006/relationships/hyperlink" Target="https://rajpurkar.github.io/SQuAD-explorer/" TargetMode="External"/><Relationship Id="rId13" Type="http://schemas.openxmlformats.org/officeDocument/2006/relationships/hyperlink" Target="https://arxiv.org/abs/1805.12471" TargetMode="External"/><Relationship Id="rId12" Type="http://schemas.openxmlformats.org/officeDocument/2006/relationships/hyperlink" Target="http://kavita-ganesan.com/entity-ranking-data/#.XQESU9NKgWq" TargetMode="External"/><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www.cs.cmu.edu/~./enron/" TargetMode="External"/><Relationship Id="rId4" Type="http://schemas.openxmlformats.org/officeDocument/2006/relationships/hyperlink" Target="http://u.cs.biu.ac.il/~koppel/BlogCorpus.htm" TargetMode="External"/><Relationship Id="rId9" Type="http://schemas.openxmlformats.org/officeDocument/2006/relationships/hyperlink" Target="http://www.cs.jhu.edu/~mdredze/datasets/sentiment/" TargetMode="External"/><Relationship Id="rId15" Type="http://schemas.openxmlformats.org/officeDocument/2006/relationships/hyperlink" Target="https://www.microsoft.com/en-us/download/details.aspx?id=52398" TargetMode="External"/><Relationship Id="rId14" Type="http://schemas.openxmlformats.org/officeDocument/2006/relationships/hyperlink" Target="https://nlp.stanford.edu/sentiment/index.html" TargetMode="External"/><Relationship Id="rId17" Type="http://schemas.openxmlformats.org/officeDocument/2006/relationships/hyperlink" Target="https://www.quora.com/q/quoradata/First-Quora-Dataset-Release-Question-Pairs" TargetMode="External"/><Relationship Id="rId16" Type="http://schemas.openxmlformats.org/officeDocument/2006/relationships/hyperlink" Target="http://ixa2.si.ehu.es/stswiki/index.php/STSbenchmark" TargetMode="External"/><Relationship Id="rId5" Type="http://schemas.openxmlformats.org/officeDocument/2006/relationships/hyperlink" Target="http://www.dt.fee.unicamp.br/~tiago/smsspamcollection/" TargetMode="External"/><Relationship Id="rId19" Type="http://schemas.openxmlformats.org/officeDocument/2006/relationships/hyperlink" Target="https://cims.nyu.edu/~sbowman/multinli/" TargetMode="External"/><Relationship Id="rId6" Type="http://schemas.openxmlformats.org/officeDocument/2006/relationships/hyperlink" Target="http://cseweb.ucsd.edu/~jmcauley/datasets.html" TargetMode="External"/><Relationship Id="rId18" Type="http://schemas.openxmlformats.org/officeDocument/2006/relationships/hyperlink" Target="https://cims.nyu.edu/~sbowman/multinli/" TargetMode="External"/><Relationship Id="rId7" Type="http://schemas.openxmlformats.org/officeDocument/2006/relationships/hyperlink" Target="http://www.gutenberg.org/wiki/Gutenberg:Offline_Catalogs" TargetMode="External"/><Relationship Id="rId8" Type="http://schemas.openxmlformats.org/officeDocument/2006/relationships/hyperlink" Target="http://help.sentiment140.com/for-students/" TargetMode="External"/></Relationships>
</file>

<file path=ppt/slides/_rels/slide45.xml.rels><?xml version="1.0" encoding="UTF-8" standalone="yes"?><Relationships xmlns="http://schemas.openxmlformats.org/package/2006/relationships"><Relationship Id="rId11" Type="http://schemas.openxmlformats.org/officeDocument/2006/relationships/hyperlink" Target="https://www.caito.de/2019/01/the-m-ailabs-speech-dataset/" TargetMode="External"/><Relationship Id="rId10" Type="http://schemas.openxmlformats.org/officeDocument/2006/relationships/hyperlink" Target="https://keithito.com/LJ-Speech-Dataset/" TargetMode="External"/><Relationship Id="rId12" Type="http://schemas.openxmlformats.org/officeDocument/2006/relationships/hyperlink" Target="https://datashare.is.ed.ac.uk/handle/10283/2791"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qwone.com/~jason/20Newsgroups/" TargetMode="External"/><Relationship Id="rId4" Type="http://schemas.openxmlformats.org/officeDocument/2006/relationships/hyperlink" Target="https://www.microsoft.com/en-us/download/details.aspx?id=52419&amp;from=http%3A%2F%2Fresearch.microsoft.com%2Fapps%2Fmobile%2Fdownload.aspx%3Fp%3D4495da01-db8c-4041-a7f6-7984a4f6a905" TargetMode="External"/><Relationship Id="rId9" Type="http://schemas.openxmlformats.org/officeDocument/2006/relationships/hyperlink" Target="https://nats.gitlab.io/swc/" TargetMode="External"/><Relationship Id="rId5" Type="http://schemas.openxmlformats.org/officeDocument/2006/relationships/hyperlink" Target="http://www.statmt.org/europarl/" TargetMode="External"/><Relationship Id="rId6" Type="http://schemas.openxmlformats.org/officeDocument/2006/relationships/hyperlink" Target="https://www.reddit.com/r/datasets/comments/1uyd0t/200000_jeopardy_questions_in_a_json_file/" TargetMode="External"/><Relationship Id="rId7" Type="http://schemas.openxmlformats.org/officeDocument/2006/relationships/hyperlink" Target="https://archive.ics.uci.edu/ml/datasets/Legal+Case+Reports" TargetMode="External"/><Relationship Id="rId8" Type="http://schemas.openxmlformats.org/officeDocument/2006/relationships/hyperlink" Target="http://www.openslr.org/1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hyperlink" Target="https://github.com/graykode/nlp-roadmap"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hyperlink" Target="https://github.com/graykode/nlp-roadma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1" Type="http://schemas.openxmlformats.org/officeDocument/2006/relationships/hyperlink" Target="https://pypi.org/project/PyNLPl/" TargetMode="External"/><Relationship Id="rId10" Type="http://schemas.openxmlformats.org/officeDocument/2006/relationships/hyperlink" Target="https://github.com/tasdikrahman/vocabulary" TargetMode="External"/><Relationship Id="rId13" Type="http://schemas.openxmlformats.org/officeDocument/2006/relationships/image" Target="../media/image39.png"/><Relationship Id="rId12" Type="http://schemas.openxmlformats.org/officeDocument/2006/relationships/hyperlink" Target="https://github.com/machinalis/quepy" TargetMode="External"/><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nltk.org/" TargetMode="External"/><Relationship Id="rId4" Type="http://schemas.openxmlformats.org/officeDocument/2006/relationships/hyperlink" Target="https://github.com/RaRe-Technologies/gensim" TargetMode="External"/><Relationship Id="rId9" Type="http://schemas.openxmlformats.org/officeDocument/2006/relationships/hyperlink" Target="https://github.com/clips/pattern" TargetMode="External"/><Relationship Id="rId5" Type="http://schemas.openxmlformats.org/officeDocument/2006/relationships/hyperlink" Target="http://polyglot.readthedocs.io/en/latest/index.html" TargetMode="External"/><Relationship Id="rId6" Type="http://schemas.openxmlformats.org/officeDocument/2006/relationships/hyperlink" Target="https://textblob.readthedocs.io/en/dev/" TargetMode="External"/><Relationship Id="rId7" Type="http://schemas.openxmlformats.org/officeDocument/2006/relationships/hyperlink" Target="https://stanfordnlp.github.io/CoreNLP/" TargetMode="External"/><Relationship Id="rId8" Type="http://schemas.openxmlformats.org/officeDocument/2006/relationships/hyperlink" Target="https://spacy.i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github.com/JohnSnowLabs/spark-nlp" TargetMode="External"/><Relationship Id="rId4" Type="http://schemas.openxmlformats.org/officeDocument/2006/relationships/hyperlink" Target="https://spacy.io/" TargetMode="External"/><Relationship Id="rId5" Type="http://schemas.openxmlformats.org/officeDocument/2006/relationships/hyperlink" Target="https://www.nltk.org/" TargetMode="External"/><Relationship Id="rId6" Type="http://schemas.openxmlformats.org/officeDocument/2006/relationships/hyperlink" Target="http://opennlp.apache.org/" TargetMode="External"/><Relationship Id="rId7" Type="http://schemas.openxmlformats.org/officeDocument/2006/relationships/hyperlink" Target="https://stanfordnlp.github.io/CoreNLP/" TargetMode="External"/><Relationship Id="rId8"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 Id="rId4" Type="http://schemas.openxmlformats.org/officeDocument/2006/relationships/hyperlink" Target="https://github.com/explosion/thinc"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hyperlink" Target="https://www.oreilly.com/content/comparing-production-grade-nlp-libraries-accuracy-performance-and-scalability/" TargetMode="External"/></Relationships>
</file>

<file path=ppt/slides/_rels/slide57.xml.rels><?xml version="1.0" encoding="UTF-8" standalone="yes"?><Relationships xmlns="http://schemas.openxmlformats.org/package/2006/relationships"><Relationship Id="rId20" Type="http://schemas.openxmlformats.org/officeDocument/2006/relationships/hyperlink" Target="https://spacy.io/universe/project/contextualSpellCheck" TargetMode="External"/><Relationship Id="rId22" Type="http://schemas.openxmlformats.org/officeDocument/2006/relationships/image" Target="../media/image45.png"/><Relationship Id="rId21" Type="http://schemas.openxmlformats.org/officeDocument/2006/relationships/hyperlink" Target="https://spacy.io/universe/project/contextualSpellCheck" TargetMode="External"/><Relationship Id="rId24" Type="http://schemas.openxmlformats.org/officeDocument/2006/relationships/hyperlink" Target="https://spacy.io/universe/project/cookiecutter-spacy-fastapi" TargetMode="External"/><Relationship Id="rId23" Type="http://schemas.openxmlformats.org/officeDocument/2006/relationships/hyperlink" Target="https://spacy.io/universe/project/cookiecutter-spacy-fastapi"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spacy.io/universe/project/alibi" TargetMode="External"/><Relationship Id="rId4" Type="http://schemas.openxmlformats.org/officeDocument/2006/relationships/hyperlink" Target="https://spacy.io/universe/project/alibi" TargetMode="External"/><Relationship Id="rId9" Type="http://schemas.openxmlformats.org/officeDocument/2006/relationships/hyperlink" Target="https://spacy.io/universe/project/blackstone" TargetMode="External"/><Relationship Id="rId26" Type="http://schemas.openxmlformats.org/officeDocument/2006/relationships/hyperlink" Target="https://spacy.io/universe/project/displacy" TargetMode="External"/><Relationship Id="rId25" Type="http://schemas.openxmlformats.org/officeDocument/2006/relationships/image" Target="../media/image51.png"/><Relationship Id="rId28" Type="http://schemas.openxmlformats.org/officeDocument/2006/relationships/image" Target="../media/image55.png"/><Relationship Id="rId27" Type="http://schemas.openxmlformats.org/officeDocument/2006/relationships/hyperlink" Target="https://spacy.io/universe/project/displacy" TargetMode="External"/><Relationship Id="rId5" Type="http://schemas.openxmlformats.org/officeDocument/2006/relationships/image" Target="../media/image44.png"/><Relationship Id="rId6" Type="http://schemas.openxmlformats.org/officeDocument/2006/relationships/hyperlink" Target="https://spacy.io/universe/project/allennlp" TargetMode="External"/><Relationship Id="rId7" Type="http://schemas.openxmlformats.org/officeDocument/2006/relationships/hyperlink" Target="https://spacy.io/universe/project/allennlp" TargetMode="External"/><Relationship Id="rId8" Type="http://schemas.openxmlformats.org/officeDocument/2006/relationships/image" Target="../media/image50.png"/><Relationship Id="rId11" Type="http://schemas.openxmlformats.org/officeDocument/2006/relationships/hyperlink" Target="https://spacy.io/universe/project/adam_qas" TargetMode="External"/><Relationship Id="rId10" Type="http://schemas.openxmlformats.org/officeDocument/2006/relationships/hyperlink" Target="https://spacy.io/universe/project/blackstone" TargetMode="External"/><Relationship Id="rId13" Type="http://schemas.openxmlformats.org/officeDocument/2006/relationships/image" Target="../media/image61.png"/><Relationship Id="rId12" Type="http://schemas.openxmlformats.org/officeDocument/2006/relationships/hyperlink" Target="https://spacy.io/universe/project/adam_qas" TargetMode="External"/><Relationship Id="rId15" Type="http://schemas.openxmlformats.org/officeDocument/2006/relationships/hyperlink" Target="https://spacy.io/universe/project/Chatterbot" TargetMode="External"/><Relationship Id="rId14" Type="http://schemas.openxmlformats.org/officeDocument/2006/relationships/image" Target="../media/image47.png"/><Relationship Id="rId17" Type="http://schemas.openxmlformats.org/officeDocument/2006/relationships/image" Target="../media/image52.png"/><Relationship Id="rId16" Type="http://schemas.openxmlformats.org/officeDocument/2006/relationships/hyperlink" Target="https://spacy.io/universe/project/Chatterbot" TargetMode="External"/><Relationship Id="rId19" Type="http://schemas.openxmlformats.org/officeDocument/2006/relationships/hyperlink" Target="https://spacy.io/universe/project/dframcy" TargetMode="External"/><Relationship Id="rId18" Type="http://schemas.openxmlformats.org/officeDocument/2006/relationships/hyperlink" Target="https://spacy.io/universe/project/dframcy" TargetMode="External"/></Relationships>
</file>

<file path=ppt/slides/_rels/slide58.xml.rels><?xml version="1.0" encoding="UTF-8" standalone="yes"?><Relationships xmlns="http://schemas.openxmlformats.org/package/2006/relationships"><Relationship Id="rId20" Type="http://schemas.openxmlformats.org/officeDocument/2006/relationships/hyperlink" Target="https://spacy.io/universe/project/gracyql" TargetMode="External"/><Relationship Id="rId22" Type="http://schemas.openxmlformats.org/officeDocument/2006/relationships/image" Target="../media/image56.png"/><Relationship Id="rId21" Type="http://schemas.openxmlformats.org/officeDocument/2006/relationships/hyperlink" Target="https://spacy.io/universe/project/gracyql" TargetMode="External"/><Relationship Id="rId24" Type="http://schemas.openxmlformats.org/officeDocument/2006/relationships/hyperlink" Target="https://spacy.io/universe/project/graphbrain" TargetMode="External"/><Relationship Id="rId23" Type="http://schemas.openxmlformats.org/officeDocument/2006/relationships/hyperlink" Target="https://spacy.io/universe/project/graphbrain"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spacy.io/universe/project/displacy-ent" TargetMode="External"/><Relationship Id="rId4" Type="http://schemas.openxmlformats.org/officeDocument/2006/relationships/hyperlink" Target="https://spacy.io/universe/project/displacy-ent" TargetMode="External"/><Relationship Id="rId9" Type="http://schemas.openxmlformats.org/officeDocument/2006/relationships/hyperlink" Target="https://spacy.io/universe/project/epitator" TargetMode="External"/><Relationship Id="rId26" Type="http://schemas.openxmlformats.org/officeDocument/2006/relationships/hyperlink" Target="https://spacy.io/universe/project/holmes" TargetMode="External"/><Relationship Id="rId25" Type="http://schemas.openxmlformats.org/officeDocument/2006/relationships/image" Target="../media/image64.png"/><Relationship Id="rId28" Type="http://schemas.openxmlformats.org/officeDocument/2006/relationships/image" Target="../media/image80.png"/><Relationship Id="rId27" Type="http://schemas.openxmlformats.org/officeDocument/2006/relationships/hyperlink" Target="https://spacy.io/universe/project/holmes" TargetMode="External"/><Relationship Id="rId5" Type="http://schemas.openxmlformats.org/officeDocument/2006/relationships/image" Target="../media/image70.png"/><Relationship Id="rId6" Type="http://schemas.openxmlformats.org/officeDocument/2006/relationships/hyperlink" Target="https://spacy.io/universe/project/dragonfire" TargetMode="External"/><Relationship Id="rId7" Type="http://schemas.openxmlformats.org/officeDocument/2006/relationships/hyperlink" Target="https://spacy.io/universe/project/dragonfire" TargetMode="External"/><Relationship Id="rId8" Type="http://schemas.openxmlformats.org/officeDocument/2006/relationships/image" Target="../media/image54.png"/><Relationship Id="rId11" Type="http://schemas.openxmlformats.org/officeDocument/2006/relationships/image" Target="../media/image53.png"/><Relationship Id="rId10" Type="http://schemas.openxmlformats.org/officeDocument/2006/relationships/hyperlink" Target="https://spacy.io/universe/project/epitator" TargetMode="External"/><Relationship Id="rId13" Type="http://schemas.openxmlformats.org/officeDocument/2006/relationships/hyperlink" Target="https://spacy.io/universe/project/excelcy" TargetMode="External"/><Relationship Id="rId12" Type="http://schemas.openxmlformats.org/officeDocument/2006/relationships/hyperlink" Target="https://spacy.io/universe/project/excelcy" TargetMode="External"/><Relationship Id="rId15" Type="http://schemas.openxmlformats.org/officeDocument/2006/relationships/hyperlink" Target="https://spacy.io/universe/project/explacy" TargetMode="External"/><Relationship Id="rId14" Type="http://schemas.openxmlformats.org/officeDocument/2006/relationships/hyperlink" Target="https://spacy.io/universe/project/explacy" TargetMode="External"/><Relationship Id="rId17" Type="http://schemas.openxmlformats.org/officeDocument/2006/relationships/hyperlink" Target="https://spacy.io/universe/project/gobbli" TargetMode="External"/><Relationship Id="rId16" Type="http://schemas.openxmlformats.org/officeDocument/2006/relationships/image" Target="../media/image59.png"/><Relationship Id="rId19" Type="http://schemas.openxmlformats.org/officeDocument/2006/relationships/image" Target="../media/image60.png"/><Relationship Id="rId18" Type="http://schemas.openxmlformats.org/officeDocument/2006/relationships/hyperlink" Target="https://spacy.io/universe/project/gobbli" TargetMode="External"/></Relationships>
</file>

<file path=ppt/slides/_rels/slide59.xml.rels><?xml version="1.0" encoding="UTF-8" standalone="yes"?><Relationships xmlns="http://schemas.openxmlformats.org/package/2006/relationships"><Relationship Id="rId20" Type="http://schemas.openxmlformats.org/officeDocument/2006/relationships/image" Target="../media/image74.png"/><Relationship Id="rId22" Type="http://schemas.openxmlformats.org/officeDocument/2006/relationships/hyperlink" Target="https://spacy.io/universe/project/negspacy" TargetMode="External"/><Relationship Id="rId21" Type="http://schemas.openxmlformats.org/officeDocument/2006/relationships/hyperlink" Target="https://spacy.io/universe/project/negspacy" TargetMode="External"/><Relationship Id="rId24" Type="http://schemas.openxmlformats.org/officeDocument/2006/relationships/hyperlink" Target="https://spacy.io/universe/project/neuralcoref" TargetMode="External"/><Relationship Id="rId23"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spacy.io/universe/project/lemminflect" TargetMode="External"/><Relationship Id="rId4" Type="http://schemas.openxmlformats.org/officeDocument/2006/relationships/hyperlink" Target="https://spacy.io/universe/project/lemminflect" TargetMode="External"/><Relationship Id="rId9" Type="http://schemas.openxmlformats.org/officeDocument/2006/relationships/hyperlink" Target="https://spacy.io/universe/project/ludwig" TargetMode="External"/><Relationship Id="rId26" Type="http://schemas.openxmlformats.org/officeDocument/2006/relationships/image" Target="../media/image63.png"/><Relationship Id="rId25" Type="http://schemas.openxmlformats.org/officeDocument/2006/relationships/hyperlink" Target="https://spacy.io/universe/project/neuralcoref" TargetMode="External"/><Relationship Id="rId28" Type="http://schemas.openxmlformats.org/officeDocument/2006/relationships/hyperlink" Target="https://spacy.io/universe/project/neuralcoref-vizualizer" TargetMode="External"/><Relationship Id="rId27" Type="http://schemas.openxmlformats.org/officeDocument/2006/relationships/hyperlink" Target="https://spacy.io/universe/project/neuralcoref-vizualizer" TargetMode="External"/><Relationship Id="rId5" Type="http://schemas.openxmlformats.org/officeDocument/2006/relationships/image" Target="../media/image58.png"/><Relationship Id="rId6" Type="http://schemas.openxmlformats.org/officeDocument/2006/relationships/hyperlink" Target="https://spacy.io/universe/project/lemmy" TargetMode="External"/><Relationship Id="rId29" Type="http://schemas.openxmlformats.org/officeDocument/2006/relationships/hyperlink" Target="https://spacy.io/universe/project/NeuroNER" TargetMode="External"/><Relationship Id="rId7" Type="http://schemas.openxmlformats.org/officeDocument/2006/relationships/hyperlink" Target="https://spacy.io/universe/project/lemmy" TargetMode="External"/><Relationship Id="rId8" Type="http://schemas.openxmlformats.org/officeDocument/2006/relationships/image" Target="../media/image67.png"/><Relationship Id="rId31" Type="http://schemas.openxmlformats.org/officeDocument/2006/relationships/hyperlink" Target="https://spacy.io/universe/project/NLPre" TargetMode="External"/><Relationship Id="rId30" Type="http://schemas.openxmlformats.org/officeDocument/2006/relationships/hyperlink" Target="https://spacy.io/universe/project/NeuroNER" TargetMode="External"/><Relationship Id="rId11" Type="http://schemas.openxmlformats.org/officeDocument/2006/relationships/image" Target="../media/image62.png"/><Relationship Id="rId33" Type="http://schemas.openxmlformats.org/officeDocument/2006/relationships/hyperlink" Target="https://spacy.io/universe/project/num_fh" TargetMode="External"/><Relationship Id="rId10" Type="http://schemas.openxmlformats.org/officeDocument/2006/relationships/hyperlink" Target="https://spacy.io/universe/project/ludwig" TargetMode="External"/><Relationship Id="rId32" Type="http://schemas.openxmlformats.org/officeDocument/2006/relationships/hyperlink" Target="https://spacy.io/universe/project/NLPre" TargetMode="External"/><Relationship Id="rId13" Type="http://schemas.openxmlformats.org/officeDocument/2006/relationships/hyperlink" Target="https://spacy.io/universe/project/matcher-explorer" TargetMode="External"/><Relationship Id="rId35" Type="http://schemas.openxmlformats.org/officeDocument/2006/relationships/hyperlink" Target="https://spacy.io/universe/project/num_fh" TargetMode="External"/><Relationship Id="rId12" Type="http://schemas.openxmlformats.org/officeDocument/2006/relationships/hyperlink" Target="https://spacy.io/universe/project/matcher-explorer" TargetMode="External"/><Relationship Id="rId34" Type="http://schemas.openxmlformats.org/officeDocument/2006/relationships/hyperlink" Target="https://spacy.io/universe/project/num_fh" TargetMode="External"/><Relationship Id="rId15" Type="http://schemas.openxmlformats.org/officeDocument/2006/relationships/hyperlink" Target="https://spacy.io/universe/project/mlflow" TargetMode="External"/><Relationship Id="rId14" Type="http://schemas.openxmlformats.org/officeDocument/2006/relationships/image" Target="../media/image68.png"/><Relationship Id="rId36" Type="http://schemas.openxmlformats.org/officeDocument/2006/relationships/hyperlink" Target="https://spacy.io/universe/project/num_fh" TargetMode="External"/><Relationship Id="rId17" Type="http://schemas.openxmlformats.org/officeDocument/2006/relationships/image" Target="../media/image69.png"/><Relationship Id="rId16" Type="http://schemas.openxmlformats.org/officeDocument/2006/relationships/hyperlink" Target="https://spacy.io/universe/project/mlflow" TargetMode="External"/><Relationship Id="rId19" Type="http://schemas.openxmlformats.org/officeDocument/2006/relationships/hyperlink" Target="https://spacy.io/universe/project/mordecai" TargetMode="External"/><Relationship Id="rId18" Type="http://schemas.openxmlformats.org/officeDocument/2006/relationships/hyperlink" Target="https://spacy.io/universe/project/mordecai"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5.png"/><Relationship Id="rId13" Type="http://schemas.openxmlformats.org/officeDocument/2006/relationships/image" Target="../media/image13.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19.gif"/><Relationship Id="rId6" Type="http://schemas.openxmlformats.org/officeDocument/2006/relationships/image" Target="../media/image34.png"/><Relationship Id="rId7" Type="http://schemas.openxmlformats.org/officeDocument/2006/relationships/image" Target="../media/image11.png"/><Relationship Id="rId8" Type="http://schemas.openxmlformats.org/officeDocument/2006/relationships/image" Target="../media/image17.png"/></Relationships>
</file>

<file path=ppt/slides/_rels/slide60.xml.rels><?xml version="1.0" encoding="UTF-8" standalone="yes"?><Relationships xmlns="http://schemas.openxmlformats.org/package/2006/relationships"><Relationship Id="rId20" Type="http://schemas.openxmlformats.org/officeDocument/2006/relationships/hyperlink" Target="https://spacy.io/universe/project/pyate" TargetMode="External"/><Relationship Id="rId22" Type="http://schemas.openxmlformats.org/officeDocument/2006/relationships/hyperlink" Target="https://spacy.io/universe/project/pyInflect" TargetMode="External"/><Relationship Id="rId21" Type="http://schemas.openxmlformats.org/officeDocument/2006/relationships/hyperlink" Target="https://spacy.io/universe/project/pyInflect" TargetMode="External"/><Relationship Id="rId24" Type="http://schemas.openxmlformats.org/officeDocument/2006/relationships/hyperlink" Target="https://spacy.io/universe/project/python-sentence-boundary-disambiguation" TargetMode="External"/><Relationship Id="rId23" Type="http://schemas.openxmlformats.org/officeDocument/2006/relationships/hyperlink" Target="https://spacy.io/universe/project/python-sentence-boundary-disambiguation"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spacy.io/universe/project/NGym" TargetMode="External"/><Relationship Id="rId4" Type="http://schemas.openxmlformats.org/officeDocument/2006/relationships/hyperlink" Target="https://spacy.io/universe/project/NGym" TargetMode="External"/><Relationship Id="rId9" Type="http://schemas.openxmlformats.org/officeDocument/2006/relationships/image" Target="../media/image66.png"/><Relationship Id="rId26" Type="http://schemas.openxmlformats.org/officeDocument/2006/relationships/image" Target="../media/image72.png"/><Relationship Id="rId25" Type="http://schemas.openxmlformats.org/officeDocument/2006/relationships/image" Target="../media/image76.png"/><Relationship Id="rId27" Type="http://schemas.openxmlformats.org/officeDocument/2006/relationships/image" Target="../media/image73.png"/><Relationship Id="rId5" Type="http://schemas.openxmlformats.org/officeDocument/2006/relationships/hyperlink" Target="https://spacy.io/universe/project/nlp-architect" TargetMode="External"/><Relationship Id="rId6" Type="http://schemas.openxmlformats.org/officeDocument/2006/relationships/hyperlink" Target="https://spacy.io/universe/project/nlp-architect" TargetMode="External"/><Relationship Id="rId7" Type="http://schemas.openxmlformats.org/officeDocument/2006/relationships/hyperlink" Target="https://spacy.io/universe/project/pic2phrase_bot" TargetMode="External"/><Relationship Id="rId8" Type="http://schemas.openxmlformats.org/officeDocument/2006/relationships/hyperlink" Target="https://spacy.io/universe/project/pic2phrase_bot" TargetMode="External"/><Relationship Id="rId11" Type="http://schemas.openxmlformats.org/officeDocument/2006/relationships/hyperlink" Target="https://spacy.io/universe/project/prefect" TargetMode="External"/><Relationship Id="rId10" Type="http://schemas.openxmlformats.org/officeDocument/2006/relationships/image" Target="../media/image71.png"/><Relationship Id="rId13" Type="http://schemas.openxmlformats.org/officeDocument/2006/relationships/hyperlink" Target="https://spacy.io/universe/project/presidio" TargetMode="External"/><Relationship Id="rId12" Type="http://schemas.openxmlformats.org/officeDocument/2006/relationships/hyperlink" Target="https://spacy.io/universe/project/prefect" TargetMode="External"/><Relationship Id="rId15" Type="http://schemas.openxmlformats.org/officeDocument/2006/relationships/hyperlink" Target="https://spacy.io/universe/project/presidio-research" TargetMode="External"/><Relationship Id="rId14" Type="http://schemas.openxmlformats.org/officeDocument/2006/relationships/hyperlink" Target="https://spacy.io/universe/project/presidio" TargetMode="External"/><Relationship Id="rId17" Type="http://schemas.openxmlformats.org/officeDocument/2006/relationships/hyperlink" Target="https://spacy.io/universe/project/prodigy" TargetMode="External"/><Relationship Id="rId16" Type="http://schemas.openxmlformats.org/officeDocument/2006/relationships/hyperlink" Target="https://spacy.io/universe/project/presidio-research" TargetMode="External"/><Relationship Id="rId19" Type="http://schemas.openxmlformats.org/officeDocument/2006/relationships/hyperlink" Target="https://spacy.io/universe/project/pyate" TargetMode="External"/><Relationship Id="rId18" Type="http://schemas.openxmlformats.org/officeDocument/2006/relationships/hyperlink" Target="https://spacy.io/universe/project/prodigy" TargetMode="External"/></Relationships>
</file>

<file path=ppt/slides/_rels/slide61.xml.rels><?xml version="1.0" encoding="UTF-8" standalone="yes"?><Relationships xmlns="http://schemas.openxmlformats.org/package/2006/relationships"><Relationship Id="rId20" Type="http://schemas.openxmlformats.org/officeDocument/2006/relationships/hyperlink" Target="https://spacy.io/universe/project/spacy_cld" TargetMode="External"/><Relationship Id="rId22" Type="http://schemas.openxmlformats.org/officeDocument/2006/relationships/hyperlink" Target="https://spacy.io/universe/project/spacy_fastlang" TargetMode="External"/><Relationship Id="rId21" Type="http://schemas.openxmlformats.org/officeDocument/2006/relationships/hyperlink" Target="https://spacy.io/universe/project/spacy_fastlang" TargetMode="External"/><Relationship Id="rId24" Type="http://schemas.openxmlformats.org/officeDocument/2006/relationships/hyperlink" Target="https://spacy.io/universe/project/spacy_grammar" TargetMode="External"/><Relationship Id="rId23" Type="http://schemas.openxmlformats.org/officeDocument/2006/relationships/hyperlink" Target="https://spacy.io/universe/project/spacy_grammar" TargetMode="External"/><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pacy.io/universe/project/rasa" TargetMode="External"/><Relationship Id="rId4" Type="http://schemas.openxmlformats.org/officeDocument/2006/relationships/hyperlink" Target="https://spacy.io/universe/project/rasa" TargetMode="External"/><Relationship Id="rId9" Type="http://schemas.openxmlformats.org/officeDocument/2006/relationships/hyperlink" Target="https://spacy.io/universe/project/scattertext" TargetMode="External"/><Relationship Id="rId26" Type="http://schemas.openxmlformats.org/officeDocument/2006/relationships/hyperlink" Target="https://spacy.io/universe/project/spacy_hunspell" TargetMode="External"/><Relationship Id="rId25" Type="http://schemas.openxmlformats.org/officeDocument/2006/relationships/hyperlink" Target="https://spacy.io/universe/project/spacy_hunspell" TargetMode="External"/><Relationship Id="rId28" Type="http://schemas.openxmlformats.org/officeDocument/2006/relationships/image" Target="../media/image77.png"/><Relationship Id="rId27" Type="http://schemas.openxmlformats.org/officeDocument/2006/relationships/image" Target="../media/image78.png"/><Relationship Id="rId5" Type="http://schemas.openxmlformats.org/officeDocument/2006/relationships/hyperlink" Target="https://spacy.io/universe/project/ronec" TargetMode="External"/><Relationship Id="rId6" Type="http://schemas.openxmlformats.org/officeDocument/2006/relationships/hyperlink" Target="https://spacy.io/universe/project/ronec" TargetMode="External"/><Relationship Id="rId29" Type="http://schemas.openxmlformats.org/officeDocument/2006/relationships/image" Target="../media/image85.png"/><Relationship Id="rId7" Type="http://schemas.openxmlformats.org/officeDocument/2006/relationships/hyperlink" Target="https://spacy.io/universe/project/saber" TargetMode="External"/><Relationship Id="rId8" Type="http://schemas.openxmlformats.org/officeDocument/2006/relationships/hyperlink" Target="https://spacy.io/universe/project/saber" TargetMode="External"/><Relationship Id="rId31" Type="http://schemas.openxmlformats.org/officeDocument/2006/relationships/image" Target="../media/image87.png"/><Relationship Id="rId30" Type="http://schemas.openxmlformats.org/officeDocument/2006/relationships/image" Target="../media/image79.png"/><Relationship Id="rId11" Type="http://schemas.openxmlformats.org/officeDocument/2006/relationships/hyperlink" Target="https://spacy.io/universe/project/self-attentive-parser" TargetMode="External"/><Relationship Id="rId10" Type="http://schemas.openxmlformats.org/officeDocument/2006/relationships/hyperlink" Target="https://spacy.io/universe/project/scattertext" TargetMode="External"/><Relationship Id="rId13" Type="http://schemas.openxmlformats.org/officeDocument/2006/relationships/hyperlink" Target="https://spacy.io/universe/project/scispacy" TargetMode="External"/><Relationship Id="rId12" Type="http://schemas.openxmlformats.org/officeDocument/2006/relationships/hyperlink" Target="https://spacy.io/universe/project/self-attentive-parser" TargetMode="External"/><Relationship Id="rId15" Type="http://schemas.openxmlformats.org/officeDocument/2006/relationships/hyperlink" Target="https://spacy.io/universe/project/sense2vec" TargetMode="External"/><Relationship Id="rId14" Type="http://schemas.openxmlformats.org/officeDocument/2006/relationships/hyperlink" Target="https://spacy.io/universe/project/scispacy" TargetMode="External"/><Relationship Id="rId17" Type="http://schemas.openxmlformats.org/officeDocument/2006/relationships/hyperlink" Target="https://spacy.io/universe/project/spacy_api" TargetMode="External"/><Relationship Id="rId16" Type="http://schemas.openxmlformats.org/officeDocument/2006/relationships/hyperlink" Target="https://spacy.io/universe/project/sense2vec" TargetMode="External"/><Relationship Id="rId19" Type="http://schemas.openxmlformats.org/officeDocument/2006/relationships/hyperlink" Target="https://spacy.io/universe/project/spacy_cld" TargetMode="External"/><Relationship Id="rId18" Type="http://schemas.openxmlformats.org/officeDocument/2006/relationships/hyperlink" Target="https://spacy.io/universe/project/spacy_api" TargetMode="External"/></Relationships>
</file>

<file path=ppt/slides/_rels/slide62.xml.rels><?xml version="1.0" encoding="UTF-8" standalone="yes"?><Relationships xmlns="http://schemas.openxmlformats.org/package/2006/relationships"><Relationship Id="rId20" Type="http://schemas.openxmlformats.org/officeDocument/2006/relationships/hyperlink" Target="https://spacy.io/universe/project/spacy-js" TargetMode="External"/><Relationship Id="rId22" Type="http://schemas.openxmlformats.org/officeDocument/2006/relationships/hyperlink" Target="https://spacy.io/universe/project/spacy-langdetect" TargetMode="External"/><Relationship Id="rId21" Type="http://schemas.openxmlformats.org/officeDocument/2006/relationships/hyperlink" Target="https://spacy.io/universe/project/spacy-langdetect" TargetMode="External"/><Relationship Id="rId24" Type="http://schemas.openxmlformats.org/officeDocument/2006/relationships/hyperlink" Target="https://spacy.io/universe/project/spacy-lefff" TargetMode="External"/><Relationship Id="rId23" Type="http://schemas.openxmlformats.org/officeDocument/2006/relationships/hyperlink" Target="https://spacy.io/universe/project/spacy-lefff" TargetMode="External"/><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spacy.io/universe/project/spacy_kenlm" TargetMode="External"/><Relationship Id="rId4" Type="http://schemas.openxmlformats.org/officeDocument/2006/relationships/hyperlink" Target="https://spacy.io/universe/project/spacy_kenlm" TargetMode="External"/><Relationship Id="rId9" Type="http://schemas.openxmlformats.org/officeDocument/2006/relationships/hyperlink" Target="https://spacy.io/universe/project/spacy-api-docker" TargetMode="External"/><Relationship Id="rId26" Type="http://schemas.openxmlformats.org/officeDocument/2006/relationships/hyperlink" Target="https://spacy.io/universe/project/spacy-lookup" TargetMode="External"/><Relationship Id="rId25" Type="http://schemas.openxmlformats.org/officeDocument/2006/relationships/hyperlink" Target="https://spacy.io/universe/project/spacy-lookup" TargetMode="External"/><Relationship Id="rId28" Type="http://schemas.openxmlformats.org/officeDocument/2006/relationships/image" Target="../media/image75.png"/><Relationship Id="rId27" Type="http://schemas.openxmlformats.org/officeDocument/2006/relationships/image" Target="../media/image97.png"/><Relationship Id="rId5" Type="http://schemas.openxmlformats.org/officeDocument/2006/relationships/hyperlink" Target="https://spacy.io/universe/project/spacy_readability" TargetMode="External"/><Relationship Id="rId6" Type="http://schemas.openxmlformats.org/officeDocument/2006/relationships/hyperlink" Target="https://spacy.io/universe/project/spacy_readability" TargetMode="External"/><Relationship Id="rId29" Type="http://schemas.openxmlformats.org/officeDocument/2006/relationships/image" Target="../media/image82.png"/><Relationship Id="rId7" Type="http://schemas.openxmlformats.org/officeDocument/2006/relationships/hyperlink" Target="https://spacy.io/universe/project/spacy_syllables" TargetMode="External"/><Relationship Id="rId8" Type="http://schemas.openxmlformats.org/officeDocument/2006/relationships/hyperlink" Target="https://spacy.io/universe/project/spacy_syllables" TargetMode="External"/><Relationship Id="rId11" Type="http://schemas.openxmlformats.org/officeDocument/2006/relationships/hyperlink" Target="https://spacy.io/universe/project/spacy-graphql" TargetMode="External"/><Relationship Id="rId10" Type="http://schemas.openxmlformats.org/officeDocument/2006/relationships/hyperlink" Target="https://spacy.io/universe/project/spacy-api-docker" TargetMode="External"/><Relationship Id="rId13" Type="http://schemas.openxmlformats.org/officeDocument/2006/relationships/hyperlink" Target="https://spacy.io/universe/project/spacy-cpp" TargetMode="External"/><Relationship Id="rId12" Type="http://schemas.openxmlformats.org/officeDocument/2006/relationships/hyperlink" Target="https://spacy.io/universe/project/spacy-graphql" TargetMode="External"/><Relationship Id="rId15" Type="http://schemas.openxmlformats.org/officeDocument/2006/relationships/hyperlink" Target="https://spacy.io/universe/project/spacy-conll" TargetMode="External"/><Relationship Id="rId14" Type="http://schemas.openxmlformats.org/officeDocument/2006/relationships/hyperlink" Target="https://spacy.io/universe/project/spacy-cpp" TargetMode="External"/><Relationship Id="rId17" Type="http://schemas.openxmlformats.org/officeDocument/2006/relationships/hyperlink" Target="https://spacy.io/universe/project/spacy-iwnlp" TargetMode="External"/><Relationship Id="rId16" Type="http://schemas.openxmlformats.org/officeDocument/2006/relationships/hyperlink" Target="https://spacy.io/universe/project/spacy-conll" TargetMode="External"/><Relationship Id="rId19" Type="http://schemas.openxmlformats.org/officeDocument/2006/relationships/hyperlink" Target="https://spacy.io/universe/project/spacy-js" TargetMode="External"/><Relationship Id="rId18" Type="http://schemas.openxmlformats.org/officeDocument/2006/relationships/hyperlink" Target="https://spacy.io/universe/project/spacy-iwnlp" TargetMode="External"/></Relationships>
</file>

<file path=ppt/slides/_rels/slide63.xml.rels><?xml version="1.0" encoding="UTF-8" standalone="yes"?><Relationships xmlns="http://schemas.openxmlformats.org/package/2006/relationships"><Relationship Id="rId20" Type="http://schemas.openxmlformats.org/officeDocument/2006/relationships/hyperlink" Target="https://spacy.io/universe/project/spacy-vis" TargetMode="External"/><Relationship Id="rId22" Type="http://schemas.openxmlformats.org/officeDocument/2006/relationships/hyperlink" Target="https://spacy.io/universe/project/spacymoji" TargetMode="External"/><Relationship Id="rId21" Type="http://schemas.openxmlformats.org/officeDocument/2006/relationships/hyperlink" Target="https://spacy.io/universe/project/spacymoji" TargetMode="External"/><Relationship Id="rId24" Type="http://schemas.openxmlformats.org/officeDocument/2006/relationships/image" Target="../media/image91.png"/><Relationship Id="rId23"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spacy.io/universe/project/spacy-nlp" TargetMode="External"/><Relationship Id="rId4" Type="http://schemas.openxmlformats.org/officeDocument/2006/relationships/hyperlink" Target="https://spacy.io/universe/project/spacy-nlp" TargetMode="External"/><Relationship Id="rId9" Type="http://schemas.openxmlformats.org/officeDocument/2006/relationships/hyperlink" Target="https://spacy.io/universe/project/spacy-sentence-segmenter" TargetMode="External"/><Relationship Id="rId26" Type="http://schemas.openxmlformats.org/officeDocument/2006/relationships/image" Target="../media/image88.png"/><Relationship Id="rId25" Type="http://schemas.openxmlformats.org/officeDocument/2006/relationships/image" Target="../media/image84.png"/><Relationship Id="rId28" Type="http://schemas.openxmlformats.org/officeDocument/2006/relationships/image" Target="../media/image93.png"/><Relationship Id="rId27" Type="http://schemas.openxmlformats.org/officeDocument/2006/relationships/image" Target="../media/image86.png"/><Relationship Id="rId5" Type="http://schemas.openxmlformats.org/officeDocument/2006/relationships/hyperlink" Target="https://spacy.io/universe/project/spacy-pytextrank" TargetMode="External"/><Relationship Id="rId6" Type="http://schemas.openxmlformats.org/officeDocument/2006/relationships/hyperlink" Target="https://spacy.io/universe/project/spacy-pytextrank" TargetMode="External"/><Relationship Id="rId7" Type="http://schemas.openxmlformats.org/officeDocument/2006/relationships/hyperlink" Target="https://spacy.io/universe/project/spacy-raspberry" TargetMode="External"/><Relationship Id="rId8" Type="http://schemas.openxmlformats.org/officeDocument/2006/relationships/hyperlink" Target="https://spacy.io/universe/project/spacy-raspberry" TargetMode="External"/><Relationship Id="rId11" Type="http://schemas.openxmlformats.org/officeDocument/2006/relationships/hyperlink" Target="https://spacy.io/universe/project/spacy-sentiws" TargetMode="External"/><Relationship Id="rId10" Type="http://schemas.openxmlformats.org/officeDocument/2006/relationships/hyperlink" Target="https://spacy.io/universe/project/spacy-sentence-segmenter" TargetMode="External"/><Relationship Id="rId13" Type="http://schemas.openxmlformats.org/officeDocument/2006/relationships/hyperlink" Target="https://spacy.io/universe/project/spacy-server" TargetMode="External"/><Relationship Id="rId12" Type="http://schemas.openxmlformats.org/officeDocument/2006/relationships/hyperlink" Target="https://spacy.io/universe/project/spacy-sentiws" TargetMode="External"/><Relationship Id="rId15" Type="http://schemas.openxmlformats.org/officeDocument/2006/relationships/hyperlink" Target="https://spacy.io/universe/project/spacy-stanza" TargetMode="External"/><Relationship Id="rId14" Type="http://schemas.openxmlformats.org/officeDocument/2006/relationships/hyperlink" Target="https://spacy.io/universe/project/spacy-server" TargetMode="External"/><Relationship Id="rId17" Type="http://schemas.openxmlformats.org/officeDocument/2006/relationships/hyperlink" Target="https://spacy.io/universe/project/spacy-transformers" TargetMode="External"/><Relationship Id="rId16" Type="http://schemas.openxmlformats.org/officeDocument/2006/relationships/hyperlink" Target="https://spacy.io/universe/project/spacy-stanza" TargetMode="External"/><Relationship Id="rId19" Type="http://schemas.openxmlformats.org/officeDocument/2006/relationships/hyperlink" Target="https://spacy.io/universe/project/spacy-vis" TargetMode="External"/><Relationship Id="rId18" Type="http://schemas.openxmlformats.org/officeDocument/2006/relationships/hyperlink" Target="https://spacy.io/universe/project/spacy-transformers" TargetMode="External"/></Relationships>
</file>

<file path=ppt/slides/_rels/slide64.xml.rels><?xml version="1.0" encoding="UTF-8" standalone="yes"?><Relationships xmlns="http://schemas.openxmlformats.org/package/2006/relationships"><Relationship Id="rId20" Type="http://schemas.openxmlformats.org/officeDocument/2006/relationships/hyperlink" Target="https://spacy.io/universe/project/languagecrunch" TargetMode="External"/><Relationship Id="rId22" Type="http://schemas.openxmlformats.org/officeDocument/2006/relationships/hyperlink" Target="https://spacy.io/universe/project/spacyr" TargetMode="External"/><Relationship Id="rId21" Type="http://schemas.openxmlformats.org/officeDocument/2006/relationships/hyperlink" Target="https://spacy.io/universe/project/spacyr" TargetMode="External"/><Relationship Id="rId24" Type="http://schemas.openxmlformats.org/officeDocument/2006/relationships/hyperlink" Target="https://spacy.io/universe/project/cleannlp" TargetMode="External"/><Relationship Id="rId23" Type="http://schemas.openxmlformats.org/officeDocument/2006/relationships/hyperlink" Target="https://spacy.io/universe/project/cleannlp" TargetMode="External"/><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spacy.io/universe/project/textacy" TargetMode="External"/><Relationship Id="rId4" Type="http://schemas.openxmlformats.org/officeDocument/2006/relationships/hyperlink" Target="https://spacy.io/universe/project/textacy" TargetMode="External"/><Relationship Id="rId9" Type="http://schemas.openxmlformats.org/officeDocument/2006/relationships/hyperlink" Target="https://spacy.io/universe/project/whatlies" TargetMode="External"/><Relationship Id="rId26" Type="http://schemas.openxmlformats.org/officeDocument/2006/relationships/hyperlink" Target="https://spacy.io/universe/project/spacy-wordnet" TargetMode="External"/><Relationship Id="rId25" Type="http://schemas.openxmlformats.org/officeDocument/2006/relationships/hyperlink" Target="https://spacy.io/universe/project/spacy-wordnet" TargetMode="External"/><Relationship Id="rId27" Type="http://schemas.openxmlformats.org/officeDocument/2006/relationships/image" Target="../media/image95.png"/><Relationship Id="rId5" Type="http://schemas.openxmlformats.org/officeDocument/2006/relationships/hyperlink" Target="https://spacy.io/universe/project/textpipe" TargetMode="External"/><Relationship Id="rId6" Type="http://schemas.openxmlformats.org/officeDocument/2006/relationships/hyperlink" Target="https://spacy.io/universe/project/textpipe" TargetMode="External"/><Relationship Id="rId7" Type="http://schemas.openxmlformats.org/officeDocument/2006/relationships/hyperlink" Target="https://spacy.io/universe/project/torchtext" TargetMode="External"/><Relationship Id="rId8" Type="http://schemas.openxmlformats.org/officeDocument/2006/relationships/hyperlink" Target="https://spacy.io/universe/project/torchtext" TargetMode="External"/><Relationship Id="rId11" Type="http://schemas.openxmlformats.org/officeDocument/2006/relationships/hyperlink" Target="https://spacy.io/universe/project/wmd-relax" TargetMode="External"/><Relationship Id="rId10" Type="http://schemas.openxmlformats.org/officeDocument/2006/relationships/hyperlink" Target="https://spacy.io/universe/project/whatlies" TargetMode="External"/><Relationship Id="rId13" Type="http://schemas.openxmlformats.org/officeDocument/2006/relationships/image" Target="../media/image89.png"/><Relationship Id="rId12" Type="http://schemas.openxmlformats.org/officeDocument/2006/relationships/hyperlink" Target="https://spacy.io/universe/project/wmd-relax" TargetMode="External"/><Relationship Id="rId15" Type="http://schemas.openxmlformats.org/officeDocument/2006/relationships/image" Target="../media/image90.png"/><Relationship Id="rId14" Type="http://schemas.openxmlformats.org/officeDocument/2006/relationships/image" Target="../media/image83.png"/><Relationship Id="rId17" Type="http://schemas.openxmlformats.org/officeDocument/2006/relationships/hyperlink" Target="https://spacy.io/universe/project/kindred" TargetMode="External"/><Relationship Id="rId16" Type="http://schemas.openxmlformats.org/officeDocument/2006/relationships/image" Target="../media/image92.png"/><Relationship Id="rId19" Type="http://schemas.openxmlformats.org/officeDocument/2006/relationships/hyperlink" Target="https://spacy.io/universe/project/languagecrunch" TargetMode="External"/><Relationship Id="rId18" Type="http://schemas.openxmlformats.org/officeDocument/2006/relationships/hyperlink" Target="https://spacy.io/universe/project/kindred"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colab.research.google.com/drive/1XS4cKivGm2CdDijawjOxYBaz2lfjfuRL?usp=sharing" TargetMode="External"/><Relationship Id="rId4" Type="http://schemas.openxmlformats.org/officeDocument/2006/relationships/hyperlink" Target="https://colab.research.google.com/drive/1U_I53fWd_Ty60kW-XOvEE12ikx7x8EcC?usp=sharing" TargetMode="External"/><Relationship Id="rId9" Type="http://schemas.openxmlformats.org/officeDocument/2006/relationships/hyperlink" Target="https://spacy.io/universe/project/spacy-stanza" TargetMode="External"/><Relationship Id="rId5" Type="http://schemas.openxmlformats.org/officeDocument/2006/relationships/hyperlink" Target="https://colab.research.google.com/drive/1Y3p-HZsZlaBgafygauOCv4c3L1UmbHuV?usp=sharing" TargetMode="External"/><Relationship Id="rId6" Type="http://schemas.openxmlformats.org/officeDocument/2006/relationships/hyperlink" Target="https://colab.research.google.com/drive/1R03YIBpPq3L7EKym1bd_pwy6X2kFf6Lv?usp=sharing" TargetMode="External"/><Relationship Id="rId7" Type="http://schemas.openxmlformats.org/officeDocument/2006/relationships/hyperlink" Target="https://research.iclr.co.uk/blackstone" TargetMode="External"/><Relationship Id="rId8" Type="http://schemas.openxmlformats.org/officeDocument/2006/relationships/hyperlink" Target="https://allenai.github.io/scispacy/" TargetMode="External"/><Relationship Id="rId10" Type="http://schemas.openxmlformats.org/officeDocument/2006/relationships/hyperlink" Target="https://stanfordnlp.github.io/stanza/"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arxiv.org/pdf/1910.01108.pdf" TargetMode="Externa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20" Type="http://schemas.openxmlformats.org/officeDocument/2006/relationships/hyperlink" Target="https://huggingface.co/transformers/model_doc/reformer.html" TargetMode="External"/><Relationship Id="rId22" Type="http://schemas.openxmlformats.org/officeDocument/2006/relationships/hyperlink" Target="https://joeddav.github.io/blog/2020/05/29/ZSL.html" TargetMode="External"/><Relationship Id="rId21" Type="http://schemas.openxmlformats.org/officeDocument/2006/relationships/hyperlink" Target="https://huggingface.co/transformers/model_doc/marian.html" TargetMode="External"/><Relationship Id="rId23" Type="http://schemas.openxmlformats.org/officeDocument/2006/relationships/hyperlink" Target="https://huggingface.co/transformers/pretrained_models.html" TargetMode="External"/><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ithub.com/google-research/bert" TargetMode="External"/><Relationship Id="rId4" Type="http://schemas.openxmlformats.org/officeDocument/2006/relationships/hyperlink" Target="https://github.com/openai/finetune-transformer-lm" TargetMode="External"/><Relationship Id="rId9" Type="http://schemas.openxmlformats.org/officeDocument/2006/relationships/hyperlink" Target="https://github.com/pytorch/fairseq/tree/master/examples/roberta" TargetMode="External"/><Relationship Id="rId5" Type="http://schemas.openxmlformats.org/officeDocument/2006/relationships/hyperlink" Target="https://blog.openai.com/better-language-models" TargetMode="External"/><Relationship Id="rId6" Type="http://schemas.openxmlformats.org/officeDocument/2006/relationships/hyperlink" Target="https://github.com/kimiyoung/transformer-xl" TargetMode="External"/><Relationship Id="rId7" Type="http://schemas.openxmlformats.org/officeDocument/2006/relationships/hyperlink" Target="https://github.com/zihangdai/xlnet" TargetMode="External"/><Relationship Id="rId8" Type="http://schemas.openxmlformats.org/officeDocument/2006/relationships/hyperlink" Target="https://github.com/facebookresearch/XLM" TargetMode="External"/><Relationship Id="rId11" Type="http://schemas.openxmlformats.org/officeDocument/2006/relationships/hyperlink" Target="https://github.com/pytorch/fairseq/tree/master/examples/ctrl" TargetMode="External"/><Relationship Id="rId10" Type="http://schemas.openxmlformats.org/officeDocument/2006/relationships/hyperlink" Target="https://huggingface.co/transformers/model_doc/distilbert.html" TargetMode="External"/><Relationship Id="rId13" Type="http://schemas.openxmlformats.org/officeDocument/2006/relationships/hyperlink" Target="https://github.com/google-research/ALBERT" TargetMode="External"/><Relationship Id="rId12" Type="http://schemas.openxmlformats.org/officeDocument/2006/relationships/hyperlink" Target="https://huggingface.co/transformers/model_doc/camembert.html" TargetMode="External"/><Relationship Id="rId15" Type="http://schemas.openxmlformats.org/officeDocument/2006/relationships/hyperlink" Target="https://github.com/getalp/Flaubert" TargetMode="External"/><Relationship Id="rId14" Type="http://schemas.openxmlformats.org/officeDocument/2006/relationships/hyperlink" Target="https://github.com/pytorch/fairseq/tree/master/examples/xlmr" TargetMode="External"/><Relationship Id="rId17" Type="http://schemas.openxmlformats.org/officeDocument/2006/relationships/hyperlink" Target="https://huggingface.co/transformers/model_doc/t5.html" TargetMode="External"/><Relationship Id="rId16" Type="http://schemas.openxmlformats.org/officeDocument/2006/relationships/hyperlink" Target="https://huggingface.co/transformers/model_doc/bart.html" TargetMode="External"/><Relationship Id="rId19" Type="http://schemas.openxmlformats.org/officeDocument/2006/relationships/hyperlink" Target="https://huggingface.co/transformers/model_doc/dialogpt.html" TargetMode="External"/><Relationship Id="rId18" Type="http://schemas.openxmlformats.org/officeDocument/2006/relationships/hyperlink" Target="https://huggingface.co/transformers/model_doc/electra.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huggingface.co/transformers/usage.html#named-entity-recognition" TargetMode="External"/><Relationship Id="rId4" Type="http://schemas.openxmlformats.org/officeDocument/2006/relationships/hyperlink" Target="https://huggingface.co/transformers/usage.html#translation" TargetMode="External"/><Relationship Id="rId5" Type="http://schemas.openxmlformats.org/officeDocument/2006/relationships/hyperlink" Target="https://huggingface.co/transformers/usage.html#sequence-classification" TargetMode="External"/><Relationship Id="rId6" Type="http://schemas.openxmlformats.org/officeDocument/2006/relationships/hyperlink" Target="https://huggingface.co/transformers/usage.html#extractive-question-answering" TargetMode="External"/><Relationship Id="rId7" Type="http://schemas.openxmlformats.org/officeDocument/2006/relationships/hyperlink" Target="https://huggingface.co/transformers/usage.html#language-modeling" TargetMode="External"/><Relationship Id="rId8" Type="http://schemas.openxmlformats.org/officeDocument/2006/relationships/hyperlink" Target="https://huggingface.co/transformers/usage.html#summarizati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tractica.omdia.com/research/natural-language-processing/"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4"/>
          <p:cNvSpPr txBox="1"/>
          <p:nvPr>
            <p:ph type="ctrTitle"/>
          </p:nvPr>
        </p:nvSpPr>
        <p:spPr>
          <a:xfrm>
            <a:off x="510450" y="1790700"/>
            <a:ext cx="8123100" cy="88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Natural Language Processing</a:t>
            </a:r>
            <a:endParaRPr/>
          </a:p>
        </p:txBody>
      </p:sp>
      <p:sp>
        <p:nvSpPr>
          <p:cNvPr id="149" name="Google Shape;149;p14"/>
          <p:cNvSpPr txBox="1"/>
          <p:nvPr/>
        </p:nvSpPr>
        <p:spPr>
          <a:xfrm>
            <a:off x="5234575" y="3511488"/>
            <a:ext cx="2285100" cy="141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750"/>
              </a:spcBef>
              <a:spcAft>
                <a:spcPts val="0"/>
              </a:spcAft>
              <a:buNone/>
            </a:pPr>
            <a:r>
              <a:rPr lang="en" sz="1600">
                <a:solidFill>
                  <a:srgbClr val="FFFFFF"/>
                </a:solidFill>
                <a:latin typeface="Catamaran Light"/>
                <a:ea typeface="Catamaran Light"/>
                <a:cs typeface="Catamaran Light"/>
                <a:sym typeface="Catamaran Light"/>
              </a:rPr>
              <a:t>Dr. U. Kanimozhi</a:t>
            </a:r>
            <a:endParaRPr sz="1600">
              <a:solidFill>
                <a:srgbClr val="FFFFFF"/>
              </a:solidFill>
              <a:latin typeface="Catamaran Light"/>
              <a:ea typeface="Catamaran Light"/>
              <a:cs typeface="Catamaran Light"/>
              <a:sym typeface="Catamaran Light"/>
            </a:endParaRPr>
          </a:p>
          <a:p>
            <a:pPr indent="0" lvl="0" marL="0" rtl="0" algn="l">
              <a:lnSpc>
                <a:spcPct val="90000"/>
              </a:lnSpc>
              <a:spcBef>
                <a:spcPts val="750"/>
              </a:spcBef>
              <a:spcAft>
                <a:spcPts val="0"/>
              </a:spcAft>
              <a:buNone/>
            </a:pPr>
            <a:r>
              <a:rPr lang="en" sz="1600">
                <a:solidFill>
                  <a:srgbClr val="FFFFFF"/>
                </a:solidFill>
                <a:latin typeface="Catamaran Light"/>
                <a:ea typeface="Catamaran Light"/>
                <a:cs typeface="Catamaran Light"/>
                <a:sym typeface="Catamaran Light"/>
              </a:rPr>
              <a:t>Senior Data Scientist</a:t>
            </a:r>
            <a:endParaRPr sz="1600">
              <a:solidFill>
                <a:srgbClr val="FFFFFF"/>
              </a:solidFill>
              <a:latin typeface="Catamaran Light"/>
              <a:ea typeface="Catamaran Light"/>
              <a:cs typeface="Catamaran Light"/>
              <a:sym typeface="Catamaran Light"/>
            </a:endParaRPr>
          </a:p>
          <a:p>
            <a:pPr indent="0" lvl="0" marL="0" rtl="0" algn="l">
              <a:lnSpc>
                <a:spcPct val="90000"/>
              </a:lnSpc>
              <a:spcBef>
                <a:spcPts val="750"/>
              </a:spcBef>
              <a:spcAft>
                <a:spcPts val="0"/>
              </a:spcAft>
              <a:buNone/>
            </a:pPr>
            <a:r>
              <a:rPr lang="en" sz="1600">
                <a:solidFill>
                  <a:srgbClr val="FFFFFF"/>
                </a:solidFill>
                <a:latin typeface="Catamaran Light"/>
                <a:ea typeface="Catamaran Light"/>
                <a:cs typeface="Catamaran Light"/>
                <a:sym typeface="Catamaran Light"/>
              </a:rPr>
              <a:t>Crayon Data</a:t>
            </a:r>
            <a:endParaRPr sz="1600">
              <a:solidFill>
                <a:srgbClr val="FFFFFF"/>
              </a:solidFill>
              <a:latin typeface="Catamaran"/>
              <a:ea typeface="Catamaran"/>
              <a:cs typeface="Catamaran"/>
              <a:sym typeface="Catamaran"/>
            </a:endParaRPr>
          </a:p>
        </p:txBody>
      </p:sp>
      <p:pic>
        <p:nvPicPr>
          <p:cNvPr id="150" name="Google Shape;150;p14"/>
          <p:cNvPicPr preferRelativeResize="0"/>
          <p:nvPr/>
        </p:nvPicPr>
        <p:blipFill rotWithShape="1">
          <a:blip r:embed="rId3">
            <a:alphaModFix/>
          </a:blip>
          <a:srcRect b="0" l="0" r="0" t="0"/>
          <a:stretch/>
        </p:blipFill>
        <p:spPr>
          <a:xfrm flipH="1" rot="10800000">
            <a:off x="7295949" y="3219274"/>
            <a:ext cx="1848050" cy="1848025"/>
          </a:xfrm>
          <a:prstGeom prst="rect">
            <a:avLst/>
          </a:prstGeom>
          <a:noFill/>
          <a:ln>
            <a:noFill/>
          </a:ln>
        </p:spPr>
      </p:pic>
      <p:sp>
        <p:nvSpPr>
          <p:cNvPr id="151" name="Google Shape;151;p14"/>
          <p:cNvSpPr txBox="1"/>
          <p:nvPr/>
        </p:nvSpPr>
        <p:spPr>
          <a:xfrm>
            <a:off x="2713050" y="1338600"/>
            <a:ext cx="37179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9900"/>
                </a:solidFill>
                <a:latin typeface="Proxima Nova"/>
                <a:ea typeface="Proxima Nova"/>
                <a:cs typeface="Proxima Nova"/>
                <a:sym typeface="Proxima Nova"/>
              </a:rPr>
              <a:t>An Introduction to</a:t>
            </a:r>
            <a:endParaRPr sz="1800">
              <a:solidFill>
                <a:srgbClr val="FF99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NLG</a:t>
            </a:r>
            <a:endParaRPr/>
          </a:p>
        </p:txBody>
      </p:sp>
      <p:sp>
        <p:nvSpPr>
          <p:cNvPr id="227" name="Google Shape;227;p23"/>
          <p:cNvSpPr txBox="1"/>
          <p:nvPr>
            <p:ph idx="1" type="body"/>
          </p:nvPr>
        </p:nvSpPr>
        <p:spPr>
          <a:xfrm>
            <a:off x="311700" y="1048275"/>
            <a:ext cx="8520600" cy="35205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222222"/>
              </a:buClr>
              <a:buSzPts val="1600"/>
              <a:buFont typeface="Catamaran"/>
              <a:buChar char="●"/>
            </a:pPr>
            <a:r>
              <a:rPr lang="en" sz="1600">
                <a:solidFill>
                  <a:srgbClr val="222222"/>
                </a:solidFill>
                <a:latin typeface="Catamaran"/>
                <a:ea typeface="Catamaran"/>
                <a:cs typeface="Catamaran"/>
                <a:sym typeface="Catamaran"/>
              </a:rPr>
              <a:t>Automatically producing text from structured data in a readable format with meaningful phrases and sentences. </a:t>
            </a:r>
            <a:endParaRPr sz="1600">
              <a:solidFill>
                <a:srgbClr val="222222"/>
              </a:solidFill>
              <a:latin typeface="Catamaran"/>
              <a:ea typeface="Catamaran"/>
              <a:cs typeface="Catamaran"/>
              <a:sym typeface="Catamaran"/>
            </a:endParaRPr>
          </a:p>
          <a:p>
            <a:pPr indent="-330200" lvl="0" marL="457200" rtl="0" algn="just">
              <a:lnSpc>
                <a:spcPct val="150000"/>
              </a:lnSpc>
              <a:spcBef>
                <a:spcPts val="0"/>
              </a:spcBef>
              <a:spcAft>
                <a:spcPts val="0"/>
              </a:spcAft>
              <a:buClr>
                <a:srgbClr val="222222"/>
              </a:buClr>
              <a:buSzPts val="1600"/>
              <a:buFont typeface="Catamaran"/>
              <a:buChar char="●"/>
            </a:pPr>
            <a:r>
              <a:rPr lang="en" sz="1600">
                <a:solidFill>
                  <a:srgbClr val="222222"/>
                </a:solidFill>
                <a:latin typeface="Catamaran"/>
                <a:ea typeface="Catamaran"/>
                <a:cs typeface="Catamaran"/>
                <a:sym typeface="Catamaran"/>
              </a:rPr>
              <a:t>Stages of NLG</a:t>
            </a:r>
            <a:endParaRPr sz="1600">
              <a:solidFill>
                <a:srgbClr val="222222"/>
              </a:solidFill>
              <a:latin typeface="Catamaran"/>
              <a:ea typeface="Catamaran"/>
              <a:cs typeface="Catamaran"/>
              <a:sym typeface="Catamaran"/>
            </a:endParaRPr>
          </a:p>
          <a:p>
            <a:pPr indent="-330200" lvl="1" marL="914400" rtl="0" algn="just">
              <a:lnSpc>
                <a:spcPct val="150000"/>
              </a:lnSpc>
              <a:spcBef>
                <a:spcPts val="0"/>
              </a:spcBef>
              <a:spcAft>
                <a:spcPts val="0"/>
              </a:spcAft>
              <a:buClr>
                <a:srgbClr val="222222"/>
              </a:buClr>
              <a:buSzPts val="1600"/>
              <a:buFont typeface="Catamaran"/>
              <a:buChar char="○"/>
            </a:pPr>
            <a:r>
              <a:rPr lang="en" sz="1600">
                <a:solidFill>
                  <a:srgbClr val="1155CC"/>
                </a:solidFill>
                <a:latin typeface="Catamaran"/>
                <a:ea typeface="Catamaran"/>
                <a:cs typeface="Catamaran"/>
                <a:sym typeface="Catamaran"/>
              </a:rPr>
              <a:t>Text Planning</a:t>
            </a:r>
            <a:endParaRPr sz="1600">
              <a:solidFill>
                <a:srgbClr val="1155CC"/>
              </a:solidFill>
              <a:latin typeface="Catamaran"/>
              <a:ea typeface="Catamaran"/>
              <a:cs typeface="Catamaran"/>
              <a:sym typeface="Catamaran"/>
            </a:endParaRPr>
          </a:p>
          <a:p>
            <a:pPr indent="-330200" lvl="2" marL="1371600" rtl="0" algn="just">
              <a:lnSpc>
                <a:spcPct val="150000"/>
              </a:lnSpc>
              <a:spcBef>
                <a:spcPts val="0"/>
              </a:spcBef>
              <a:spcAft>
                <a:spcPts val="0"/>
              </a:spcAft>
              <a:buClr>
                <a:srgbClr val="222222"/>
              </a:buClr>
              <a:buSzPts val="1600"/>
              <a:buFont typeface="Catamaran"/>
              <a:buChar char="■"/>
            </a:pPr>
            <a:r>
              <a:rPr lang="en" sz="1600">
                <a:solidFill>
                  <a:srgbClr val="222222"/>
                </a:solidFill>
                <a:latin typeface="Catamaran"/>
                <a:ea typeface="Catamaran"/>
                <a:cs typeface="Catamaran"/>
                <a:sym typeface="Catamaran"/>
              </a:rPr>
              <a:t>Ordering of the primary content in structured data.</a:t>
            </a:r>
            <a:endParaRPr sz="1600">
              <a:solidFill>
                <a:srgbClr val="222222"/>
              </a:solidFill>
              <a:latin typeface="Catamaran"/>
              <a:ea typeface="Catamaran"/>
              <a:cs typeface="Catamaran"/>
              <a:sym typeface="Catamaran"/>
            </a:endParaRPr>
          </a:p>
          <a:p>
            <a:pPr indent="-330200" lvl="1" marL="914400" rtl="0" algn="just">
              <a:lnSpc>
                <a:spcPct val="150000"/>
              </a:lnSpc>
              <a:spcBef>
                <a:spcPts val="0"/>
              </a:spcBef>
              <a:spcAft>
                <a:spcPts val="0"/>
              </a:spcAft>
              <a:buClr>
                <a:srgbClr val="222222"/>
              </a:buClr>
              <a:buSzPts val="1600"/>
              <a:buFont typeface="Catamaran"/>
              <a:buChar char="○"/>
            </a:pPr>
            <a:r>
              <a:rPr lang="en" sz="1600">
                <a:solidFill>
                  <a:srgbClr val="1155CC"/>
                </a:solidFill>
                <a:latin typeface="Catamaran"/>
                <a:ea typeface="Catamaran"/>
                <a:cs typeface="Catamaran"/>
                <a:sym typeface="Catamaran"/>
              </a:rPr>
              <a:t>Sentence Planning:</a:t>
            </a:r>
            <a:r>
              <a:rPr lang="en" sz="1600">
                <a:solidFill>
                  <a:schemeClr val="accent5"/>
                </a:solidFill>
                <a:latin typeface="Catamaran"/>
                <a:ea typeface="Catamaran"/>
                <a:cs typeface="Catamaran"/>
                <a:sym typeface="Catamaran"/>
              </a:rPr>
              <a:t> </a:t>
            </a:r>
            <a:endParaRPr sz="1600">
              <a:solidFill>
                <a:schemeClr val="accent5"/>
              </a:solidFill>
              <a:latin typeface="Catamaran"/>
              <a:ea typeface="Catamaran"/>
              <a:cs typeface="Catamaran"/>
              <a:sym typeface="Catamaran"/>
            </a:endParaRPr>
          </a:p>
          <a:p>
            <a:pPr indent="-330200" lvl="2" marL="1371600" rtl="0" algn="just">
              <a:lnSpc>
                <a:spcPct val="150000"/>
              </a:lnSpc>
              <a:spcBef>
                <a:spcPts val="0"/>
              </a:spcBef>
              <a:spcAft>
                <a:spcPts val="0"/>
              </a:spcAft>
              <a:buClr>
                <a:srgbClr val="222222"/>
              </a:buClr>
              <a:buSzPts val="1600"/>
              <a:buFont typeface="Catamaran"/>
              <a:buChar char="■"/>
            </a:pPr>
            <a:r>
              <a:rPr lang="en" sz="1600">
                <a:solidFill>
                  <a:srgbClr val="222222"/>
                </a:solidFill>
                <a:latin typeface="Catamaran"/>
                <a:ea typeface="Catamaran"/>
                <a:cs typeface="Catamaran"/>
                <a:sym typeface="Catamaran"/>
              </a:rPr>
              <a:t>Combining sentences with structured data to represent the flow of information.</a:t>
            </a:r>
            <a:endParaRPr sz="1600">
              <a:solidFill>
                <a:srgbClr val="222222"/>
              </a:solidFill>
              <a:latin typeface="Catamaran"/>
              <a:ea typeface="Catamaran"/>
              <a:cs typeface="Catamaran"/>
              <a:sym typeface="Catamaran"/>
            </a:endParaRPr>
          </a:p>
          <a:p>
            <a:pPr indent="-330200" lvl="1" marL="914400" rtl="0" algn="just">
              <a:lnSpc>
                <a:spcPct val="150000"/>
              </a:lnSpc>
              <a:spcBef>
                <a:spcPts val="0"/>
              </a:spcBef>
              <a:spcAft>
                <a:spcPts val="0"/>
              </a:spcAft>
              <a:buClr>
                <a:srgbClr val="222222"/>
              </a:buClr>
              <a:buSzPts val="1600"/>
              <a:buFont typeface="Catamaran"/>
              <a:buChar char="○"/>
            </a:pPr>
            <a:r>
              <a:rPr lang="en" sz="1600">
                <a:solidFill>
                  <a:srgbClr val="1155CC"/>
                </a:solidFill>
                <a:latin typeface="Catamaran"/>
                <a:ea typeface="Catamaran"/>
                <a:cs typeface="Catamaran"/>
                <a:sym typeface="Catamaran"/>
              </a:rPr>
              <a:t>Realization:</a:t>
            </a:r>
            <a:r>
              <a:rPr lang="en" sz="1600">
                <a:solidFill>
                  <a:schemeClr val="accent5"/>
                </a:solidFill>
                <a:latin typeface="Catamaran"/>
                <a:ea typeface="Catamaran"/>
                <a:cs typeface="Catamaran"/>
                <a:sym typeface="Catamaran"/>
              </a:rPr>
              <a:t> </a:t>
            </a:r>
            <a:endParaRPr sz="1600">
              <a:solidFill>
                <a:schemeClr val="accent5"/>
              </a:solidFill>
              <a:latin typeface="Catamaran"/>
              <a:ea typeface="Catamaran"/>
              <a:cs typeface="Catamaran"/>
              <a:sym typeface="Catamaran"/>
            </a:endParaRPr>
          </a:p>
          <a:p>
            <a:pPr indent="-330200" lvl="2" marL="1371600" rtl="0" algn="just">
              <a:lnSpc>
                <a:spcPct val="150000"/>
              </a:lnSpc>
              <a:spcBef>
                <a:spcPts val="0"/>
              </a:spcBef>
              <a:spcAft>
                <a:spcPts val="0"/>
              </a:spcAft>
              <a:buClr>
                <a:srgbClr val="222222"/>
              </a:buClr>
              <a:buSzPts val="1600"/>
              <a:buFont typeface="Catamaran"/>
              <a:buChar char="■"/>
            </a:pPr>
            <a:r>
              <a:rPr lang="en" sz="1600">
                <a:solidFill>
                  <a:srgbClr val="222222"/>
                </a:solidFill>
                <a:latin typeface="Catamaran"/>
                <a:ea typeface="Catamaran"/>
                <a:cs typeface="Catamaran"/>
                <a:sym typeface="Catamaran"/>
              </a:rPr>
              <a:t>Producing grammatically correct sentences to represent text.</a:t>
            </a:r>
            <a:endParaRPr sz="1600">
              <a:latin typeface="Catamaran"/>
              <a:ea typeface="Catamaran"/>
              <a:cs typeface="Catamaran"/>
              <a:sym typeface="Catamaran"/>
            </a:endParaRPr>
          </a:p>
        </p:txBody>
      </p:sp>
      <p:sp>
        <p:nvSpPr>
          <p:cNvPr id="228" name="Google Shape;228;p23">
            <a:hlinkClick r:id="rId3"/>
          </p:cNvPr>
          <p:cNvSpPr txBox="1"/>
          <p:nvPr/>
        </p:nvSpPr>
        <p:spPr>
          <a:xfrm>
            <a:off x="7356300" y="4480275"/>
            <a:ext cx="13239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Catamaran"/>
                <a:ea typeface="Catamaran"/>
                <a:cs typeface="Catamaran"/>
                <a:sym typeface="Catamaran"/>
                <a:hlinkClick r:id="rId4"/>
              </a:rPr>
              <a:t>NLG Example</a:t>
            </a:r>
            <a:endParaRPr sz="1600">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of NLP</a:t>
            </a:r>
            <a:endParaRPr/>
          </a:p>
        </p:txBody>
      </p:sp>
      <p:pic>
        <p:nvPicPr>
          <p:cNvPr id="234" name="Google Shape;234;p24"/>
          <p:cNvPicPr preferRelativeResize="0"/>
          <p:nvPr/>
        </p:nvPicPr>
        <p:blipFill>
          <a:blip r:embed="rId3">
            <a:alphaModFix/>
          </a:blip>
          <a:stretch>
            <a:fillRect/>
          </a:stretch>
        </p:blipFill>
        <p:spPr>
          <a:xfrm>
            <a:off x="311700" y="76200"/>
            <a:ext cx="87674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25"/>
          <p:cNvPicPr preferRelativeResize="0"/>
          <p:nvPr/>
        </p:nvPicPr>
        <p:blipFill>
          <a:blip r:embed="rId3">
            <a:alphaModFix/>
          </a:blip>
          <a:stretch>
            <a:fillRect/>
          </a:stretch>
        </p:blipFill>
        <p:spPr>
          <a:xfrm>
            <a:off x="4881100" y="0"/>
            <a:ext cx="4228749" cy="5017700"/>
          </a:xfrm>
          <a:prstGeom prst="rect">
            <a:avLst/>
          </a:prstGeom>
          <a:noFill/>
          <a:ln>
            <a:noFill/>
          </a:ln>
        </p:spPr>
      </p:pic>
      <p:sp>
        <p:nvSpPr>
          <p:cNvPr id="240" name="Google Shape;2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in performing NLP tasks</a:t>
            </a:r>
            <a:endParaRPr/>
          </a:p>
        </p:txBody>
      </p:sp>
      <p:sp>
        <p:nvSpPr>
          <p:cNvPr id="241" name="Google Shape;24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Phonological Analysis</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Morphological Analysis</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Lexical Analysis</a:t>
            </a:r>
            <a:endParaRPr sz="1600">
              <a:solidFill>
                <a:srgbClr val="000000"/>
              </a:solidFill>
              <a:latin typeface="Catamaran"/>
              <a:ea typeface="Catamaran"/>
              <a:cs typeface="Catamaran"/>
              <a:sym typeface="Catamaran"/>
            </a:endParaRPr>
          </a:p>
          <a:p>
            <a:pPr indent="-330200" lvl="1" marL="13716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Stemming</a:t>
            </a:r>
            <a:endParaRPr sz="1600">
              <a:solidFill>
                <a:srgbClr val="000000"/>
              </a:solidFill>
              <a:latin typeface="Catamaran"/>
              <a:ea typeface="Catamaran"/>
              <a:cs typeface="Catamaran"/>
              <a:sym typeface="Catamaran"/>
            </a:endParaRPr>
          </a:p>
          <a:p>
            <a:pPr indent="-330200" lvl="1" marL="13716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Lemmatization</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Syntactic Analysis</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Semantic Analysis</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Discourse Integration</a:t>
            </a:r>
            <a:endParaRPr sz="1600">
              <a:solidFill>
                <a:srgbClr val="000000"/>
              </a:solidFill>
              <a:latin typeface="Catamaran"/>
              <a:ea typeface="Catamaran"/>
              <a:cs typeface="Catamaran"/>
              <a:sym typeface="Catamaran"/>
            </a:endParaRPr>
          </a:p>
          <a:p>
            <a:pPr indent="-330200" lvl="0" marL="914400" rtl="0" algn="l">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Pragmatic Analysis</a:t>
            </a:r>
            <a:endParaRPr sz="1600">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Phonological Analysis</a:t>
            </a:r>
            <a:endParaRPr/>
          </a:p>
        </p:txBody>
      </p:sp>
      <p:sp>
        <p:nvSpPr>
          <p:cNvPr id="247" name="Google Shape;2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just">
              <a:lnSpc>
                <a:spcPct val="200000"/>
              </a:lnSpc>
              <a:spcBef>
                <a:spcPts val="0"/>
              </a:spcBef>
              <a:spcAft>
                <a:spcPts val="0"/>
              </a:spcAft>
              <a:buClr>
                <a:srgbClr val="000000"/>
              </a:buClr>
              <a:buSzPts val="1700"/>
              <a:buChar char="●"/>
            </a:pPr>
            <a:r>
              <a:rPr lang="en" sz="1700">
                <a:solidFill>
                  <a:srgbClr val="000000"/>
                </a:solidFill>
              </a:rPr>
              <a:t>A</a:t>
            </a:r>
            <a:r>
              <a:rPr lang="en" sz="1700">
                <a:solidFill>
                  <a:srgbClr val="000000"/>
                </a:solidFill>
              </a:rPr>
              <a:t>pplied only if the </a:t>
            </a:r>
            <a:r>
              <a:rPr lang="en" sz="1700">
                <a:solidFill>
                  <a:srgbClr val="FF7351"/>
                </a:solidFill>
              </a:rPr>
              <a:t>text origin is a speech</a:t>
            </a:r>
            <a:r>
              <a:rPr lang="en" sz="1700">
                <a:solidFill>
                  <a:srgbClr val="000000"/>
                </a:solidFill>
              </a:rPr>
              <a:t>. </a:t>
            </a:r>
            <a:endParaRPr sz="1700">
              <a:solidFill>
                <a:srgbClr val="000000"/>
              </a:solidFill>
            </a:endParaRPr>
          </a:p>
          <a:p>
            <a:pPr indent="-336550" lvl="0" marL="457200" rtl="0" algn="just">
              <a:lnSpc>
                <a:spcPct val="200000"/>
              </a:lnSpc>
              <a:spcBef>
                <a:spcPts val="0"/>
              </a:spcBef>
              <a:spcAft>
                <a:spcPts val="0"/>
              </a:spcAft>
              <a:buClr>
                <a:srgbClr val="000000"/>
              </a:buClr>
              <a:buSzPts val="1700"/>
              <a:buChar char="●"/>
            </a:pPr>
            <a:r>
              <a:rPr lang="en" sz="1700">
                <a:solidFill>
                  <a:srgbClr val="000000"/>
                </a:solidFill>
              </a:rPr>
              <a:t>Deals with the </a:t>
            </a:r>
            <a:r>
              <a:rPr lang="en" sz="1700">
                <a:solidFill>
                  <a:schemeClr val="dk2"/>
                </a:solidFill>
              </a:rPr>
              <a:t>interpretation of speech sounds</a:t>
            </a:r>
            <a:r>
              <a:rPr lang="en" sz="1700">
                <a:solidFill>
                  <a:srgbClr val="000000"/>
                </a:solidFill>
              </a:rPr>
              <a:t> within and across </a:t>
            </a:r>
            <a:r>
              <a:rPr lang="en" sz="1700">
                <a:solidFill>
                  <a:srgbClr val="FF7351"/>
                </a:solidFill>
              </a:rPr>
              <a:t>words</a:t>
            </a:r>
            <a:r>
              <a:rPr lang="en" sz="1700">
                <a:solidFill>
                  <a:srgbClr val="000000"/>
                </a:solidFill>
              </a:rPr>
              <a:t>. </a:t>
            </a:r>
            <a:endParaRPr sz="1700">
              <a:solidFill>
                <a:srgbClr val="000000"/>
              </a:solidFill>
            </a:endParaRPr>
          </a:p>
          <a:p>
            <a:pPr indent="-336550" lvl="0" marL="457200" rtl="0" algn="just">
              <a:lnSpc>
                <a:spcPct val="200000"/>
              </a:lnSpc>
              <a:spcBef>
                <a:spcPts val="0"/>
              </a:spcBef>
              <a:spcAft>
                <a:spcPts val="0"/>
              </a:spcAft>
              <a:buClr>
                <a:srgbClr val="000000"/>
              </a:buClr>
              <a:buSzPts val="1700"/>
              <a:buChar char="●"/>
            </a:pPr>
            <a:r>
              <a:rPr lang="en" sz="1700">
                <a:solidFill>
                  <a:srgbClr val="000000"/>
                </a:solidFill>
              </a:rPr>
              <a:t>Speech sound might give a big hint about the meaning of a word or a sentence.</a:t>
            </a:r>
            <a:endParaRPr sz="1700">
              <a:solidFill>
                <a:srgbClr val="000000"/>
              </a:solidFill>
            </a:endParaRPr>
          </a:p>
          <a:p>
            <a:pPr indent="-336550" lvl="0" marL="457200" rtl="0" algn="just">
              <a:lnSpc>
                <a:spcPct val="200000"/>
              </a:lnSpc>
              <a:spcBef>
                <a:spcPts val="0"/>
              </a:spcBef>
              <a:spcAft>
                <a:spcPts val="0"/>
              </a:spcAft>
              <a:buClr>
                <a:srgbClr val="000000"/>
              </a:buClr>
              <a:buSzPts val="1700"/>
              <a:buChar char="●"/>
            </a:pPr>
            <a:r>
              <a:rPr lang="en" sz="1700">
                <a:solidFill>
                  <a:srgbClr val="1155CC"/>
                </a:solidFill>
              </a:rPr>
              <a:t>Organizing sound systematically</a:t>
            </a:r>
            <a:r>
              <a:rPr lang="en" sz="1700">
                <a:solidFill>
                  <a:srgbClr val="000000"/>
                </a:solidFill>
              </a:rPr>
              <a:t>. </a:t>
            </a:r>
            <a:endParaRPr sz="1700">
              <a:solidFill>
                <a:srgbClr val="000000"/>
              </a:solidFill>
            </a:endParaRPr>
          </a:p>
          <a:p>
            <a:pPr indent="-336550" lvl="0" marL="457200" rtl="0" algn="just">
              <a:lnSpc>
                <a:spcPct val="200000"/>
              </a:lnSpc>
              <a:spcBef>
                <a:spcPts val="0"/>
              </a:spcBef>
              <a:spcAft>
                <a:spcPts val="0"/>
              </a:spcAft>
              <a:buClr>
                <a:srgbClr val="000000"/>
              </a:buClr>
              <a:buSzPts val="1700"/>
              <a:buChar char="●"/>
            </a:pPr>
            <a:r>
              <a:rPr lang="en" sz="1700">
                <a:solidFill>
                  <a:srgbClr val="000000"/>
                </a:solidFill>
              </a:rPr>
              <a:t>This requires a broad discussion and is out of scope of our current note.</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Morphological Analysis</a:t>
            </a:r>
            <a:endParaRPr/>
          </a:p>
        </p:txBody>
      </p:sp>
      <p:sp>
        <p:nvSpPr>
          <p:cNvPr id="253" name="Google Shape;253;p27"/>
          <p:cNvSpPr txBox="1"/>
          <p:nvPr>
            <p:ph idx="1" type="body"/>
          </p:nvPr>
        </p:nvSpPr>
        <p:spPr>
          <a:xfrm>
            <a:off x="311700" y="1152475"/>
            <a:ext cx="8520600" cy="36468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U</a:t>
            </a:r>
            <a:r>
              <a:rPr lang="en" sz="1600">
                <a:solidFill>
                  <a:srgbClr val="000000"/>
                </a:solidFill>
                <a:latin typeface="Catamaran"/>
                <a:ea typeface="Catamaran"/>
                <a:cs typeface="Catamaran"/>
                <a:sym typeface="Catamaran"/>
              </a:rPr>
              <a:t>nderstanding distinct words according to their </a:t>
            </a:r>
            <a:r>
              <a:rPr lang="en" sz="1600">
                <a:solidFill>
                  <a:srgbClr val="FF7351"/>
                </a:solidFill>
                <a:latin typeface="Catamaran"/>
                <a:ea typeface="Catamaran"/>
                <a:cs typeface="Catamaran"/>
                <a:sym typeface="Catamaran"/>
              </a:rPr>
              <a:t>morphemes</a:t>
            </a:r>
            <a:r>
              <a:rPr lang="en" sz="1600">
                <a:solidFill>
                  <a:srgbClr val="000000"/>
                </a:solidFill>
                <a:latin typeface="Catamaran"/>
                <a:ea typeface="Catamaran"/>
                <a:cs typeface="Catamaran"/>
                <a:sym typeface="Catamaran"/>
              </a:rPr>
              <a:t> (the smallest units of meanings). </a:t>
            </a:r>
            <a:endParaRPr sz="1600">
              <a:solidFill>
                <a:srgbClr val="000000"/>
              </a:solidFill>
              <a:latin typeface="Catamaran"/>
              <a:ea typeface="Catamaran"/>
              <a:cs typeface="Catamaran"/>
              <a:sym typeface="Catamaran"/>
            </a:endParaRPr>
          </a:p>
          <a:p>
            <a:pPr indent="-330200" lvl="1" marL="914400" rtl="0" algn="just">
              <a:lnSpc>
                <a:spcPct val="150000"/>
              </a:lnSpc>
              <a:spcBef>
                <a:spcPts val="0"/>
              </a:spcBef>
              <a:spcAft>
                <a:spcPts val="0"/>
              </a:spcAft>
              <a:buClr>
                <a:srgbClr val="000000"/>
              </a:buClr>
              <a:buSzPts val="1600"/>
              <a:buChar char="○"/>
            </a:pPr>
            <a:r>
              <a:rPr lang="en" sz="1600">
                <a:solidFill>
                  <a:srgbClr val="000000"/>
                </a:solidFill>
                <a:latin typeface="Catamaran"/>
                <a:ea typeface="Catamaran"/>
                <a:cs typeface="Catamaran"/>
                <a:sym typeface="Catamaran"/>
              </a:rPr>
              <a:t>Example, </a:t>
            </a:r>
            <a:r>
              <a:rPr lang="en" sz="1600">
                <a:solidFill>
                  <a:schemeClr val="dk2"/>
                </a:solidFill>
                <a:latin typeface="Catamaran"/>
                <a:ea typeface="Catamaran"/>
                <a:cs typeface="Catamaran"/>
                <a:sym typeface="Catamaran"/>
              </a:rPr>
              <a:t>“</a:t>
            </a:r>
            <a:r>
              <a:rPr b="1" lang="en" sz="1600">
                <a:solidFill>
                  <a:schemeClr val="dk2"/>
                </a:solidFill>
                <a:latin typeface="Catamaran"/>
                <a:ea typeface="Catamaran"/>
                <a:cs typeface="Catamaran"/>
                <a:sym typeface="Catamaran"/>
              </a:rPr>
              <a:t>unhappiness</a:t>
            </a:r>
            <a:r>
              <a:rPr lang="en" sz="1600">
                <a:solidFill>
                  <a:schemeClr val="dk2"/>
                </a:solidFill>
                <a:latin typeface="Catamaran"/>
                <a:ea typeface="Catamaran"/>
                <a:cs typeface="Catamaran"/>
                <a:sym typeface="Catamaran"/>
              </a:rPr>
              <a:t> ”.</a:t>
            </a:r>
            <a:r>
              <a:rPr lang="en" sz="1600">
                <a:solidFill>
                  <a:srgbClr val="000000"/>
                </a:solidFill>
                <a:latin typeface="Catamaran"/>
                <a:ea typeface="Catamaran"/>
                <a:cs typeface="Catamaran"/>
                <a:sym typeface="Catamaran"/>
              </a:rPr>
              <a:t> </a:t>
            </a:r>
            <a:endParaRPr sz="1600">
              <a:solidFill>
                <a:srgbClr val="000000"/>
              </a:solidFill>
              <a:latin typeface="Catamaran"/>
              <a:ea typeface="Catamaran"/>
              <a:cs typeface="Catamaran"/>
              <a:sym typeface="Catamaran"/>
            </a:endParaRPr>
          </a:p>
          <a:p>
            <a:pPr indent="-317500" lvl="2" marL="1371600" rtl="0" algn="just">
              <a:lnSpc>
                <a:spcPct val="150000"/>
              </a:lnSpc>
              <a:spcBef>
                <a:spcPts val="0"/>
              </a:spcBef>
              <a:spcAft>
                <a:spcPts val="0"/>
              </a:spcAft>
              <a:buClr>
                <a:srgbClr val="000000"/>
              </a:buClr>
              <a:buSzPts val="1400"/>
              <a:buFont typeface="Catamaran"/>
              <a:buChar char="■"/>
            </a:pPr>
            <a:r>
              <a:rPr lang="en">
                <a:solidFill>
                  <a:srgbClr val="000000"/>
                </a:solidFill>
                <a:latin typeface="Catamaran"/>
                <a:ea typeface="Catamaran"/>
                <a:cs typeface="Catamaran"/>
                <a:sym typeface="Catamaran"/>
              </a:rPr>
              <a:t>B</a:t>
            </a:r>
            <a:r>
              <a:rPr lang="en">
                <a:solidFill>
                  <a:srgbClr val="000000"/>
                </a:solidFill>
                <a:latin typeface="Catamaran"/>
                <a:ea typeface="Catamaran"/>
                <a:cs typeface="Catamaran"/>
                <a:sym typeface="Catamaran"/>
              </a:rPr>
              <a:t>roken down into </a:t>
            </a:r>
            <a:r>
              <a:rPr lang="en">
                <a:solidFill>
                  <a:srgbClr val="1155CC"/>
                </a:solidFill>
                <a:latin typeface="Catamaran"/>
                <a:ea typeface="Catamaran"/>
                <a:cs typeface="Catamaran"/>
                <a:sym typeface="Catamaran"/>
              </a:rPr>
              <a:t>three morphemes </a:t>
            </a:r>
            <a:r>
              <a:rPr lang="en">
                <a:solidFill>
                  <a:srgbClr val="000000"/>
                </a:solidFill>
                <a:latin typeface="Catamaran"/>
                <a:ea typeface="Catamaran"/>
                <a:cs typeface="Catamaran"/>
                <a:sym typeface="Catamaran"/>
              </a:rPr>
              <a:t>(</a:t>
            </a:r>
            <a:r>
              <a:rPr lang="en">
                <a:solidFill>
                  <a:schemeClr val="accent5"/>
                </a:solidFill>
                <a:latin typeface="Catamaran"/>
                <a:ea typeface="Catamaran"/>
                <a:cs typeface="Catamaran"/>
                <a:sym typeface="Catamaran"/>
              </a:rPr>
              <a:t>prefix, stem, </a:t>
            </a:r>
            <a:r>
              <a:rPr lang="en">
                <a:solidFill>
                  <a:srgbClr val="000000"/>
                </a:solidFill>
                <a:latin typeface="Catamaran"/>
                <a:ea typeface="Catamaran"/>
                <a:cs typeface="Catamaran"/>
                <a:sym typeface="Catamaran"/>
              </a:rPr>
              <a:t>and</a:t>
            </a:r>
            <a:r>
              <a:rPr lang="en">
                <a:solidFill>
                  <a:schemeClr val="accent5"/>
                </a:solidFill>
                <a:latin typeface="Catamaran"/>
                <a:ea typeface="Catamaran"/>
                <a:cs typeface="Catamaran"/>
                <a:sym typeface="Catamaran"/>
              </a:rPr>
              <a:t> suffix</a:t>
            </a:r>
            <a:r>
              <a:rPr lang="en">
                <a:solidFill>
                  <a:srgbClr val="000000"/>
                </a:solidFill>
                <a:latin typeface="Catamaran"/>
                <a:ea typeface="Catamaran"/>
                <a:cs typeface="Catamaran"/>
                <a:sym typeface="Catamaran"/>
              </a:rPr>
              <a:t>), </a:t>
            </a:r>
            <a:endParaRPr>
              <a:solidFill>
                <a:srgbClr val="000000"/>
              </a:solidFill>
              <a:latin typeface="Catamaran"/>
              <a:ea typeface="Catamaran"/>
              <a:cs typeface="Catamaran"/>
              <a:sym typeface="Catamaran"/>
            </a:endParaRPr>
          </a:p>
          <a:p>
            <a:pPr indent="-317500" lvl="3" marL="1828800" rtl="0" algn="just">
              <a:lnSpc>
                <a:spcPct val="150000"/>
              </a:lnSpc>
              <a:spcBef>
                <a:spcPts val="0"/>
              </a:spcBef>
              <a:spcAft>
                <a:spcPts val="0"/>
              </a:spcAft>
              <a:buClr>
                <a:srgbClr val="000000"/>
              </a:buClr>
              <a:buSzPts val="1400"/>
              <a:buFont typeface="Catamaran"/>
              <a:buChar char="●"/>
            </a:pPr>
            <a:r>
              <a:rPr lang="en">
                <a:solidFill>
                  <a:srgbClr val="007FAF"/>
                </a:solidFill>
                <a:latin typeface="Catamaran"/>
                <a:ea typeface="Catamaran"/>
                <a:cs typeface="Catamaran"/>
                <a:sym typeface="Catamaran"/>
              </a:rPr>
              <a:t>prefix</a:t>
            </a:r>
            <a:r>
              <a:rPr lang="en">
                <a:solidFill>
                  <a:srgbClr val="000000"/>
                </a:solidFill>
                <a:latin typeface="Catamaran"/>
                <a:ea typeface="Catamaran"/>
                <a:cs typeface="Catamaran"/>
                <a:sym typeface="Catamaran"/>
              </a:rPr>
              <a:t> </a:t>
            </a:r>
            <a:r>
              <a:rPr lang="en">
                <a:solidFill>
                  <a:schemeClr val="dk2"/>
                </a:solidFill>
                <a:latin typeface="Catamaran"/>
                <a:ea typeface="Catamaran"/>
                <a:cs typeface="Catamaran"/>
                <a:sym typeface="Catamaran"/>
              </a:rPr>
              <a:t>un</a:t>
            </a:r>
            <a:r>
              <a:rPr lang="en">
                <a:solidFill>
                  <a:srgbClr val="000000"/>
                </a:solidFill>
                <a:latin typeface="Catamaran"/>
                <a:ea typeface="Catamaran"/>
                <a:cs typeface="Catamaran"/>
                <a:sym typeface="Catamaran"/>
              </a:rPr>
              <a:t>- refers to </a:t>
            </a:r>
            <a:r>
              <a:rPr lang="en">
                <a:solidFill>
                  <a:schemeClr val="accent5"/>
                </a:solidFill>
                <a:latin typeface="Catamaran"/>
                <a:ea typeface="Catamaran"/>
                <a:cs typeface="Catamaran"/>
                <a:sym typeface="Catamaran"/>
              </a:rPr>
              <a:t>“not being”</a:t>
            </a:r>
            <a:r>
              <a:rPr lang="en">
                <a:solidFill>
                  <a:srgbClr val="000000"/>
                </a:solidFill>
                <a:latin typeface="Catamaran"/>
                <a:ea typeface="Catamaran"/>
                <a:cs typeface="Catamaran"/>
                <a:sym typeface="Catamaran"/>
              </a:rPr>
              <a:t>, </a:t>
            </a:r>
            <a:endParaRPr>
              <a:solidFill>
                <a:srgbClr val="000000"/>
              </a:solidFill>
              <a:latin typeface="Catamaran"/>
              <a:ea typeface="Catamaran"/>
              <a:cs typeface="Catamaran"/>
              <a:sym typeface="Catamaran"/>
            </a:endParaRPr>
          </a:p>
          <a:p>
            <a:pPr indent="-317500" lvl="3" marL="1828800" rtl="0" algn="just">
              <a:lnSpc>
                <a:spcPct val="150000"/>
              </a:lnSpc>
              <a:spcBef>
                <a:spcPts val="0"/>
              </a:spcBef>
              <a:spcAft>
                <a:spcPts val="0"/>
              </a:spcAft>
              <a:buClr>
                <a:srgbClr val="000000"/>
              </a:buClr>
              <a:buSzPts val="1400"/>
              <a:buChar char="●"/>
            </a:pPr>
            <a:r>
              <a:rPr lang="en">
                <a:solidFill>
                  <a:srgbClr val="007FAF"/>
                </a:solidFill>
                <a:latin typeface="Catamaran"/>
                <a:ea typeface="Catamaran"/>
                <a:cs typeface="Catamaran"/>
                <a:sym typeface="Catamaran"/>
              </a:rPr>
              <a:t>stem</a:t>
            </a:r>
            <a:r>
              <a:rPr lang="en">
                <a:solidFill>
                  <a:srgbClr val="000000"/>
                </a:solidFill>
                <a:latin typeface="Catamaran"/>
                <a:ea typeface="Catamaran"/>
                <a:cs typeface="Catamaran"/>
                <a:sym typeface="Catamaran"/>
              </a:rPr>
              <a:t> </a:t>
            </a:r>
            <a:r>
              <a:rPr lang="en">
                <a:solidFill>
                  <a:schemeClr val="dk2"/>
                </a:solidFill>
                <a:latin typeface="Catamaran"/>
                <a:ea typeface="Catamaran"/>
                <a:cs typeface="Catamaran"/>
                <a:sym typeface="Catamaran"/>
              </a:rPr>
              <a:t>happy</a:t>
            </a:r>
            <a:r>
              <a:rPr lang="en">
                <a:solidFill>
                  <a:srgbClr val="000000"/>
                </a:solidFill>
                <a:latin typeface="Catamaran"/>
                <a:ea typeface="Catamaran"/>
                <a:cs typeface="Catamaran"/>
                <a:sym typeface="Catamaran"/>
              </a:rPr>
              <a:t> is considered as a </a:t>
            </a:r>
            <a:r>
              <a:rPr lang="en">
                <a:solidFill>
                  <a:srgbClr val="9B59B6"/>
                </a:solidFill>
                <a:latin typeface="Catamaran"/>
                <a:ea typeface="Catamaran"/>
                <a:cs typeface="Catamaran"/>
                <a:sym typeface="Catamaran"/>
              </a:rPr>
              <a:t>free morpheme</a:t>
            </a:r>
            <a:r>
              <a:rPr lang="en">
                <a:solidFill>
                  <a:srgbClr val="000000"/>
                </a:solidFill>
                <a:latin typeface="Catamaran"/>
                <a:ea typeface="Catamaran"/>
                <a:cs typeface="Catamaran"/>
                <a:sym typeface="Catamaran"/>
              </a:rPr>
              <a:t> since it is </a:t>
            </a:r>
            <a:r>
              <a:rPr b="1" lang="en">
                <a:solidFill>
                  <a:srgbClr val="000000"/>
                </a:solidFill>
                <a:latin typeface="Catamaran"/>
                <a:ea typeface="Catamaran"/>
                <a:cs typeface="Catamaran"/>
                <a:sym typeface="Catamaran"/>
              </a:rPr>
              <a:t>a “word” in its own right</a:t>
            </a:r>
            <a:r>
              <a:rPr lang="en">
                <a:solidFill>
                  <a:srgbClr val="000000"/>
                </a:solidFill>
                <a:latin typeface="Catamaran"/>
                <a:ea typeface="Catamaran"/>
                <a:cs typeface="Catamaran"/>
                <a:sym typeface="Catamaran"/>
              </a:rPr>
              <a:t>.</a:t>
            </a:r>
            <a:endParaRPr>
              <a:solidFill>
                <a:srgbClr val="007FAF"/>
              </a:solidFill>
              <a:latin typeface="Catamaran"/>
              <a:ea typeface="Catamaran"/>
              <a:cs typeface="Catamaran"/>
              <a:sym typeface="Catamaran"/>
            </a:endParaRPr>
          </a:p>
          <a:p>
            <a:pPr indent="-317500" lvl="3" marL="1828800" rtl="0" algn="just">
              <a:lnSpc>
                <a:spcPct val="150000"/>
              </a:lnSpc>
              <a:spcBef>
                <a:spcPts val="0"/>
              </a:spcBef>
              <a:spcAft>
                <a:spcPts val="0"/>
              </a:spcAft>
              <a:buClr>
                <a:srgbClr val="000000"/>
              </a:buClr>
              <a:buSzPts val="1400"/>
              <a:buFont typeface="Catamaran"/>
              <a:buChar char="●"/>
            </a:pPr>
            <a:r>
              <a:rPr lang="en">
                <a:solidFill>
                  <a:srgbClr val="007FAF"/>
                </a:solidFill>
                <a:latin typeface="Catamaran"/>
                <a:ea typeface="Catamaran"/>
                <a:cs typeface="Catamaran"/>
                <a:sym typeface="Catamaran"/>
              </a:rPr>
              <a:t>suffix</a:t>
            </a:r>
            <a:r>
              <a:rPr lang="en">
                <a:solidFill>
                  <a:srgbClr val="000000"/>
                </a:solidFill>
                <a:latin typeface="Catamaran"/>
                <a:ea typeface="Catamaran"/>
                <a:cs typeface="Catamaran"/>
                <a:sym typeface="Catamaran"/>
              </a:rPr>
              <a:t> -</a:t>
            </a:r>
            <a:r>
              <a:rPr lang="en">
                <a:solidFill>
                  <a:schemeClr val="dk2"/>
                </a:solidFill>
                <a:latin typeface="Catamaran"/>
                <a:ea typeface="Catamaran"/>
                <a:cs typeface="Catamaran"/>
                <a:sym typeface="Catamaran"/>
              </a:rPr>
              <a:t>ness</a:t>
            </a:r>
            <a:r>
              <a:rPr lang="en">
                <a:solidFill>
                  <a:srgbClr val="000000"/>
                </a:solidFill>
                <a:latin typeface="Catamaran"/>
                <a:ea typeface="Catamaran"/>
                <a:cs typeface="Catamaran"/>
                <a:sym typeface="Catamaran"/>
              </a:rPr>
              <a:t> refers to </a:t>
            </a:r>
            <a:r>
              <a:rPr lang="en">
                <a:solidFill>
                  <a:schemeClr val="accent5"/>
                </a:solidFill>
                <a:latin typeface="Catamaran"/>
                <a:ea typeface="Catamaran"/>
                <a:cs typeface="Catamaran"/>
                <a:sym typeface="Catamaran"/>
              </a:rPr>
              <a:t>“a state of being”</a:t>
            </a:r>
            <a:r>
              <a:rPr lang="en">
                <a:solidFill>
                  <a:srgbClr val="000000"/>
                </a:solidFill>
                <a:latin typeface="Catamaran"/>
                <a:ea typeface="Catamaran"/>
                <a:cs typeface="Catamaran"/>
                <a:sym typeface="Catamaran"/>
              </a:rPr>
              <a:t>. </a:t>
            </a:r>
            <a:endParaRPr>
              <a:solidFill>
                <a:srgbClr val="000000"/>
              </a:solidFill>
              <a:latin typeface="Catamaran"/>
              <a:ea typeface="Catamaran"/>
              <a:cs typeface="Catamaran"/>
              <a:sym typeface="Catamaran"/>
            </a:endParaRPr>
          </a:p>
          <a:p>
            <a:pPr indent="-330200" lvl="0" marL="457200" rtl="0" algn="just">
              <a:lnSpc>
                <a:spcPct val="150000"/>
              </a:lnSpc>
              <a:spcBef>
                <a:spcPts val="0"/>
              </a:spcBef>
              <a:spcAft>
                <a:spcPts val="0"/>
              </a:spcAft>
              <a:buClr>
                <a:srgbClr val="000000"/>
              </a:buClr>
              <a:buSzPts val="1600"/>
              <a:buFont typeface="Catamaran"/>
              <a:buChar char="●"/>
            </a:pPr>
            <a:r>
              <a:rPr lang="en" sz="1600">
                <a:solidFill>
                  <a:srgbClr val="9B59B6"/>
                </a:solidFill>
                <a:latin typeface="Catamaran"/>
                <a:ea typeface="Catamaran"/>
                <a:cs typeface="Catamaran"/>
                <a:sym typeface="Catamaran"/>
              </a:rPr>
              <a:t>Bound morphemes</a:t>
            </a:r>
            <a:r>
              <a:rPr lang="en" sz="1600">
                <a:solidFill>
                  <a:srgbClr val="000000"/>
                </a:solidFill>
                <a:latin typeface="Catamaran"/>
                <a:ea typeface="Catamaran"/>
                <a:cs typeface="Catamaran"/>
                <a:sym typeface="Catamaran"/>
              </a:rPr>
              <a:t> (prefixes and suffixes) - E.g., </a:t>
            </a:r>
            <a:r>
              <a:rPr lang="en" sz="1500">
                <a:solidFill>
                  <a:srgbClr val="000000"/>
                </a:solidFill>
                <a:latin typeface="Catamaran"/>
                <a:ea typeface="Catamaran"/>
                <a:cs typeface="Catamaran"/>
                <a:sym typeface="Catamaran"/>
              </a:rPr>
              <a:t>"un-", "break", and "-able"</a:t>
            </a:r>
            <a:endParaRPr sz="1500">
              <a:solidFill>
                <a:srgbClr val="000000"/>
              </a:solidFill>
              <a:latin typeface="Catamaran"/>
              <a:ea typeface="Catamaran"/>
              <a:cs typeface="Catamaran"/>
              <a:sym typeface="Catamaran"/>
            </a:endParaRPr>
          </a:p>
          <a:p>
            <a:pPr indent="-330200" lvl="1" marL="914400" rtl="0" algn="just">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Require a </a:t>
            </a:r>
            <a:r>
              <a:rPr lang="en" sz="1600">
                <a:solidFill>
                  <a:srgbClr val="007FAF"/>
                </a:solidFill>
                <a:latin typeface="Catamaran"/>
                <a:ea typeface="Catamaran"/>
                <a:cs typeface="Catamaran"/>
                <a:sym typeface="Catamaran"/>
              </a:rPr>
              <a:t>free morpheme</a:t>
            </a:r>
            <a:r>
              <a:rPr lang="en" sz="1600">
                <a:solidFill>
                  <a:srgbClr val="9B59B6"/>
                </a:solidFill>
                <a:latin typeface="Catamaran"/>
                <a:ea typeface="Catamaran"/>
                <a:cs typeface="Catamaran"/>
                <a:sym typeface="Catamaran"/>
              </a:rPr>
              <a:t> </a:t>
            </a:r>
            <a:r>
              <a:rPr lang="en" sz="1600">
                <a:solidFill>
                  <a:srgbClr val="000000"/>
                </a:solidFill>
                <a:latin typeface="Catamaran"/>
                <a:ea typeface="Catamaran"/>
                <a:cs typeface="Catamaran"/>
                <a:sym typeface="Catamaran"/>
              </a:rPr>
              <a:t>to which it can be attached to</a:t>
            </a:r>
            <a:endParaRPr sz="1600">
              <a:solidFill>
                <a:srgbClr val="000000"/>
              </a:solidFill>
              <a:latin typeface="Catamaran"/>
              <a:ea typeface="Catamaran"/>
              <a:cs typeface="Catamaran"/>
              <a:sym typeface="Catamaran"/>
            </a:endParaRPr>
          </a:p>
          <a:p>
            <a:pPr indent="-330200" lvl="1" marL="914400" rtl="0" algn="just">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Not appear as a “word” on their own</a:t>
            </a:r>
            <a:endParaRPr sz="1500">
              <a:solidFill>
                <a:srgbClr val="000000"/>
              </a:solidFill>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Lexical Analysis</a:t>
            </a:r>
            <a:endParaRPr/>
          </a:p>
        </p:txBody>
      </p:sp>
      <p:sp>
        <p:nvSpPr>
          <p:cNvPr id="259" name="Google Shape;25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Catamaran"/>
              <a:buChar char="●"/>
            </a:pPr>
            <a:r>
              <a:rPr lang="en" sz="1500">
                <a:solidFill>
                  <a:schemeClr val="dk2"/>
                </a:solidFill>
                <a:latin typeface="Catamaran"/>
                <a:ea typeface="Catamaran"/>
                <a:cs typeface="Catamaran"/>
                <a:sym typeface="Catamaran"/>
              </a:rPr>
              <a:t>Identifying and analysing</a:t>
            </a:r>
            <a:r>
              <a:rPr lang="en" sz="1500">
                <a:solidFill>
                  <a:srgbClr val="000000"/>
                </a:solidFill>
                <a:latin typeface="Catamaran"/>
                <a:ea typeface="Catamaran"/>
                <a:cs typeface="Catamaran"/>
                <a:sym typeface="Catamaran"/>
              </a:rPr>
              <a:t> the </a:t>
            </a:r>
            <a:r>
              <a:rPr lang="en" sz="1500">
                <a:solidFill>
                  <a:srgbClr val="FF7351"/>
                </a:solidFill>
                <a:latin typeface="Catamaran"/>
                <a:ea typeface="Catamaran"/>
                <a:cs typeface="Catamaran"/>
                <a:sym typeface="Catamaran"/>
              </a:rPr>
              <a:t>structure of words</a:t>
            </a:r>
            <a:r>
              <a:rPr lang="en" sz="1500">
                <a:solidFill>
                  <a:srgbClr val="000000"/>
                </a:solidFill>
                <a:latin typeface="Catamaran"/>
                <a:ea typeface="Catamaran"/>
                <a:cs typeface="Catamaran"/>
                <a:sym typeface="Catamaran"/>
              </a:rPr>
              <a:t>.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chemeClr val="accent5"/>
                </a:solidFill>
                <a:latin typeface="Catamaran"/>
                <a:ea typeface="Catamaran"/>
                <a:cs typeface="Catamaran"/>
                <a:sym typeface="Catamaran"/>
              </a:rPr>
              <a:t>Lexicon</a:t>
            </a:r>
            <a:r>
              <a:rPr lang="en" sz="1500">
                <a:solidFill>
                  <a:srgbClr val="000000"/>
                </a:solidFill>
                <a:latin typeface="Catamaran"/>
                <a:ea typeface="Catamaran"/>
                <a:cs typeface="Catamaran"/>
                <a:sym typeface="Catamaran"/>
              </a:rPr>
              <a:t> of a language means the </a:t>
            </a:r>
            <a:r>
              <a:rPr lang="en" sz="1500">
                <a:solidFill>
                  <a:srgbClr val="1155CC"/>
                </a:solidFill>
                <a:latin typeface="Catamaran"/>
                <a:ea typeface="Catamaran"/>
                <a:cs typeface="Catamaran"/>
                <a:sym typeface="Catamaran"/>
              </a:rPr>
              <a:t>collection of words and phrases</a:t>
            </a:r>
            <a:r>
              <a:rPr lang="en" sz="1500">
                <a:solidFill>
                  <a:srgbClr val="000000"/>
                </a:solidFill>
                <a:latin typeface="Catamaran"/>
                <a:ea typeface="Catamaran"/>
                <a:cs typeface="Catamaran"/>
                <a:sym typeface="Catamaran"/>
              </a:rPr>
              <a:t> in a language.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Dividing the whole chunk of text into paragraphs, sentences, and words.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Lexicon Normalization</a:t>
            </a:r>
            <a:endParaRPr sz="1500">
              <a:solidFill>
                <a:srgbClr val="000000"/>
              </a:solidFill>
              <a:latin typeface="Catamaran"/>
              <a:ea typeface="Catamaran"/>
              <a:cs typeface="Catamaran"/>
              <a:sym typeface="Catamaran"/>
            </a:endParaRPr>
          </a:p>
          <a:p>
            <a:pPr indent="-323850" lvl="1" marL="914400" marR="3810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Stemming</a:t>
            </a:r>
            <a:endParaRPr sz="1500">
              <a:solidFill>
                <a:srgbClr val="000000"/>
              </a:solidFill>
              <a:latin typeface="Catamaran"/>
              <a:ea typeface="Catamaran"/>
              <a:cs typeface="Catamaran"/>
              <a:sym typeface="Catamaran"/>
            </a:endParaRPr>
          </a:p>
          <a:p>
            <a:pPr indent="-323850" lvl="2" marL="1371600" marR="381000" rtl="0" algn="just">
              <a:lnSpc>
                <a:spcPct val="150000"/>
              </a:lnSpc>
              <a:spcBef>
                <a:spcPts val="0"/>
              </a:spcBef>
              <a:spcAft>
                <a:spcPts val="0"/>
              </a:spcAft>
              <a:buClr>
                <a:srgbClr val="000000"/>
              </a:buClr>
              <a:buSzPts val="1500"/>
              <a:buFont typeface="Catamaran"/>
              <a:buChar char="■"/>
            </a:pPr>
            <a:r>
              <a:rPr lang="en" sz="1500">
                <a:solidFill>
                  <a:schemeClr val="accent5"/>
                </a:solidFill>
                <a:latin typeface="Catamaran"/>
                <a:ea typeface="Catamaran"/>
                <a:cs typeface="Catamaran"/>
                <a:sym typeface="Catamaran"/>
              </a:rPr>
              <a:t>stripping the suffixes</a:t>
            </a:r>
            <a:r>
              <a:rPr lang="en" sz="1500">
                <a:solidFill>
                  <a:srgbClr val="000000"/>
                </a:solidFill>
                <a:latin typeface="Catamaran"/>
                <a:ea typeface="Catamaran"/>
                <a:cs typeface="Catamaran"/>
                <a:sym typeface="Catamaran"/>
              </a:rPr>
              <a:t> (“ing”, “ly”, “es”, “s” etc) from a word</a:t>
            </a:r>
            <a:endParaRPr sz="1500">
              <a:solidFill>
                <a:srgbClr val="000000"/>
              </a:solidFill>
              <a:latin typeface="Catamaran"/>
              <a:ea typeface="Catamaran"/>
              <a:cs typeface="Catamaran"/>
              <a:sym typeface="Catamaran"/>
            </a:endParaRPr>
          </a:p>
          <a:p>
            <a:pPr indent="-323850" lvl="1" marL="914400" marR="3810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Lemmatization</a:t>
            </a:r>
            <a:endParaRPr sz="1500">
              <a:solidFill>
                <a:srgbClr val="000000"/>
              </a:solidFill>
              <a:latin typeface="Catamaran"/>
              <a:ea typeface="Catamaran"/>
              <a:cs typeface="Catamaran"/>
              <a:sym typeface="Catamaran"/>
            </a:endParaRPr>
          </a:p>
          <a:p>
            <a:pPr indent="-323850" lvl="2" marL="1371600" marR="381000" rtl="0" algn="just">
              <a:lnSpc>
                <a:spcPct val="150000"/>
              </a:lnSpc>
              <a:spcBef>
                <a:spcPts val="0"/>
              </a:spcBef>
              <a:spcAft>
                <a:spcPts val="0"/>
              </a:spcAft>
              <a:buClr>
                <a:srgbClr val="000000"/>
              </a:buClr>
              <a:buSzPts val="1500"/>
              <a:buFont typeface="Catamaran"/>
              <a:buChar char="■"/>
            </a:pPr>
            <a:r>
              <a:rPr lang="en" sz="1500">
                <a:solidFill>
                  <a:schemeClr val="accent5"/>
                </a:solidFill>
                <a:latin typeface="Catamaran"/>
                <a:ea typeface="Catamaran"/>
                <a:cs typeface="Catamaran"/>
                <a:sym typeface="Catamaran"/>
              </a:rPr>
              <a:t>O</a:t>
            </a:r>
            <a:r>
              <a:rPr lang="en" sz="1500">
                <a:solidFill>
                  <a:schemeClr val="accent5"/>
                </a:solidFill>
                <a:latin typeface="Catamaran"/>
                <a:ea typeface="Catamaran"/>
                <a:cs typeface="Catamaran"/>
                <a:sym typeface="Catamaran"/>
              </a:rPr>
              <a:t>btaining the root form</a:t>
            </a:r>
            <a:r>
              <a:rPr lang="en" sz="1500">
                <a:solidFill>
                  <a:srgbClr val="000000"/>
                </a:solidFill>
                <a:latin typeface="Catamaran"/>
                <a:ea typeface="Catamaran"/>
                <a:cs typeface="Catamaran"/>
                <a:sym typeface="Catamaran"/>
              </a:rPr>
              <a:t> of the word</a:t>
            </a:r>
            <a:endParaRPr sz="1500">
              <a:solidFill>
                <a:srgbClr val="000000"/>
              </a:solidFill>
              <a:latin typeface="Catamaran"/>
              <a:ea typeface="Catamaran"/>
              <a:cs typeface="Catamaran"/>
              <a:sym typeface="Catamaran"/>
            </a:endParaRPr>
          </a:p>
          <a:p>
            <a:pPr indent="-323850" lvl="3" marL="1828800" marR="381000" rtl="0" algn="just">
              <a:lnSpc>
                <a:spcPct val="150000"/>
              </a:lnSpc>
              <a:spcBef>
                <a:spcPts val="0"/>
              </a:spcBef>
              <a:spcAft>
                <a:spcPts val="0"/>
              </a:spcAft>
              <a:buClr>
                <a:srgbClr val="000000"/>
              </a:buClr>
              <a:buSzPts val="1500"/>
              <a:buFont typeface="Catamaran"/>
              <a:buChar char="●"/>
            </a:pPr>
            <a:r>
              <a:rPr lang="en" sz="1500">
                <a:solidFill>
                  <a:schemeClr val="dk2"/>
                </a:solidFill>
                <a:latin typeface="Catamaran"/>
                <a:ea typeface="Catamaran"/>
                <a:cs typeface="Catamaran"/>
                <a:sym typeface="Catamaran"/>
              </a:rPr>
              <a:t>V</a:t>
            </a:r>
            <a:r>
              <a:rPr lang="en" sz="1500">
                <a:solidFill>
                  <a:schemeClr val="dk2"/>
                </a:solidFill>
                <a:latin typeface="Catamaran"/>
                <a:ea typeface="Catamaran"/>
                <a:cs typeface="Catamaran"/>
                <a:sym typeface="Catamaran"/>
              </a:rPr>
              <a:t>ocabulary</a:t>
            </a:r>
            <a:r>
              <a:rPr lang="en" sz="1500">
                <a:solidFill>
                  <a:srgbClr val="000000"/>
                </a:solidFill>
                <a:latin typeface="Catamaran"/>
                <a:ea typeface="Catamaran"/>
                <a:cs typeface="Catamaran"/>
                <a:sym typeface="Catamaran"/>
              </a:rPr>
              <a:t> (</a:t>
            </a:r>
            <a:r>
              <a:rPr lang="en" sz="1500">
                <a:solidFill>
                  <a:srgbClr val="FF7351"/>
                </a:solidFill>
                <a:latin typeface="Catamaran"/>
                <a:ea typeface="Catamaran"/>
                <a:cs typeface="Catamaran"/>
                <a:sym typeface="Catamaran"/>
              </a:rPr>
              <a:t>dictionary</a:t>
            </a:r>
            <a:r>
              <a:rPr lang="en" sz="1500">
                <a:solidFill>
                  <a:srgbClr val="000000"/>
                </a:solidFill>
                <a:latin typeface="Catamaran"/>
                <a:ea typeface="Catamaran"/>
                <a:cs typeface="Catamaran"/>
                <a:sym typeface="Catamaran"/>
              </a:rPr>
              <a:t> importance of words) </a:t>
            </a:r>
            <a:endParaRPr sz="1500">
              <a:solidFill>
                <a:srgbClr val="000000"/>
              </a:solidFill>
              <a:latin typeface="Catamaran"/>
              <a:ea typeface="Catamaran"/>
              <a:cs typeface="Catamaran"/>
              <a:sym typeface="Catamaran"/>
            </a:endParaRPr>
          </a:p>
          <a:p>
            <a:pPr indent="-323850" lvl="3" marL="1828800" marR="381000" rtl="0" algn="just">
              <a:lnSpc>
                <a:spcPct val="150000"/>
              </a:lnSpc>
              <a:spcBef>
                <a:spcPts val="0"/>
              </a:spcBef>
              <a:spcAft>
                <a:spcPts val="0"/>
              </a:spcAft>
              <a:buClr>
                <a:srgbClr val="000000"/>
              </a:buClr>
              <a:buSzPts val="1500"/>
              <a:buFont typeface="Catamaran"/>
              <a:buChar char="●"/>
            </a:pPr>
            <a:r>
              <a:rPr lang="en" sz="1500">
                <a:solidFill>
                  <a:schemeClr val="dk2"/>
                </a:solidFill>
                <a:latin typeface="Catamaran"/>
                <a:ea typeface="Catamaran"/>
                <a:cs typeface="Catamaran"/>
                <a:sym typeface="Catamaran"/>
              </a:rPr>
              <a:t>M</a:t>
            </a:r>
            <a:r>
              <a:rPr lang="en" sz="1500">
                <a:solidFill>
                  <a:schemeClr val="dk2"/>
                </a:solidFill>
                <a:latin typeface="Catamaran"/>
                <a:ea typeface="Catamaran"/>
                <a:cs typeface="Catamaran"/>
                <a:sym typeface="Catamaran"/>
              </a:rPr>
              <a:t>orphological analysis</a:t>
            </a:r>
            <a:r>
              <a:rPr lang="en" sz="1500">
                <a:solidFill>
                  <a:srgbClr val="000000"/>
                </a:solidFill>
                <a:latin typeface="Catamaran"/>
                <a:ea typeface="Catamaran"/>
                <a:cs typeface="Catamaran"/>
                <a:sym typeface="Catamaran"/>
              </a:rPr>
              <a:t> (</a:t>
            </a:r>
            <a:r>
              <a:rPr lang="en" sz="1500">
                <a:solidFill>
                  <a:srgbClr val="FF7351"/>
                </a:solidFill>
                <a:latin typeface="Catamaran"/>
                <a:ea typeface="Catamaran"/>
                <a:cs typeface="Catamaran"/>
                <a:sym typeface="Catamaran"/>
              </a:rPr>
              <a:t>word structure </a:t>
            </a:r>
            <a:r>
              <a:rPr lang="en" sz="1500">
                <a:solidFill>
                  <a:srgbClr val="000000"/>
                </a:solidFill>
                <a:latin typeface="Catamaran"/>
                <a:ea typeface="Catamaran"/>
                <a:cs typeface="Catamaran"/>
                <a:sym typeface="Catamaran"/>
              </a:rPr>
              <a:t>and </a:t>
            </a:r>
            <a:r>
              <a:rPr lang="en" sz="1500">
                <a:solidFill>
                  <a:srgbClr val="FF7351"/>
                </a:solidFill>
                <a:latin typeface="Catamaran"/>
                <a:ea typeface="Catamaran"/>
                <a:cs typeface="Catamaran"/>
                <a:sym typeface="Catamaran"/>
              </a:rPr>
              <a:t>grammar relations</a:t>
            </a:r>
            <a:r>
              <a:rPr lang="en" sz="1500">
                <a:solidFill>
                  <a:srgbClr val="000000"/>
                </a:solidFill>
                <a:latin typeface="Catamaran"/>
                <a:ea typeface="Catamaran"/>
                <a:cs typeface="Catamaran"/>
                <a:sym typeface="Catamaran"/>
              </a:rPr>
              <a:t>)</a:t>
            </a:r>
            <a:endParaRPr sz="1500">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29"/>
          <p:cNvPicPr preferRelativeResize="0"/>
          <p:nvPr/>
        </p:nvPicPr>
        <p:blipFill>
          <a:blip r:embed="rId3">
            <a:alphaModFix/>
          </a:blip>
          <a:stretch>
            <a:fillRect/>
          </a:stretch>
        </p:blipFill>
        <p:spPr>
          <a:xfrm>
            <a:off x="5033175" y="2022025"/>
            <a:ext cx="3989600" cy="2992200"/>
          </a:xfrm>
          <a:prstGeom prst="rect">
            <a:avLst/>
          </a:prstGeom>
          <a:noFill/>
          <a:ln>
            <a:noFill/>
          </a:ln>
        </p:spPr>
      </p:pic>
      <p:sp>
        <p:nvSpPr>
          <p:cNvPr id="265" name="Google Shape;2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Syntactic Analysis</a:t>
            </a:r>
            <a:endParaRPr/>
          </a:p>
        </p:txBody>
      </p:sp>
      <p:sp>
        <p:nvSpPr>
          <p:cNvPr id="266" name="Google Shape;266;p29"/>
          <p:cNvSpPr txBox="1"/>
          <p:nvPr>
            <p:ph idx="1" type="body"/>
          </p:nvPr>
        </p:nvSpPr>
        <p:spPr>
          <a:xfrm>
            <a:off x="311700" y="1152475"/>
            <a:ext cx="83322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Syntactic parsing involves,</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A</a:t>
            </a:r>
            <a:r>
              <a:rPr lang="en" sz="1600">
                <a:solidFill>
                  <a:srgbClr val="000000"/>
                </a:solidFill>
                <a:latin typeface="Catamaran"/>
                <a:ea typeface="Catamaran"/>
                <a:cs typeface="Catamaran"/>
                <a:sym typeface="Catamaran"/>
              </a:rPr>
              <a:t>nalysis of words in the sentence for </a:t>
            </a:r>
            <a:r>
              <a:rPr lang="en" sz="1600">
                <a:solidFill>
                  <a:srgbClr val="1155CC"/>
                </a:solidFill>
                <a:latin typeface="Catamaran"/>
                <a:ea typeface="Catamaran"/>
                <a:cs typeface="Catamaran"/>
                <a:sym typeface="Catamaran"/>
              </a:rPr>
              <a:t>grammar</a:t>
            </a:r>
            <a:r>
              <a:rPr lang="en" sz="1600">
                <a:solidFill>
                  <a:srgbClr val="000000"/>
                </a:solidFill>
                <a:latin typeface="Catamaran"/>
                <a:ea typeface="Catamaran"/>
                <a:cs typeface="Catamaran"/>
                <a:sym typeface="Catamaran"/>
              </a:rPr>
              <a:t>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Arrangement in a manner that shows the </a:t>
            </a:r>
            <a:r>
              <a:rPr lang="en" sz="1600">
                <a:solidFill>
                  <a:srgbClr val="1155CC"/>
                </a:solidFill>
                <a:latin typeface="Catamaran"/>
                <a:ea typeface="Catamaran"/>
                <a:cs typeface="Catamaran"/>
                <a:sym typeface="Catamaran"/>
              </a:rPr>
              <a:t>relationships among the words</a:t>
            </a:r>
            <a:r>
              <a:rPr lang="en" sz="1600">
                <a:solidFill>
                  <a:srgbClr val="000000"/>
                </a:solidFill>
                <a:latin typeface="Catamaran"/>
                <a:ea typeface="Catamaran"/>
                <a:cs typeface="Catamaran"/>
                <a:sym typeface="Catamaran"/>
              </a:rPr>
              <a:t> </a:t>
            </a:r>
            <a:endParaRPr sz="1600">
              <a:solidFill>
                <a:srgbClr val="000000"/>
              </a:solidFill>
              <a:latin typeface="Catamaran"/>
              <a:ea typeface="Catamaran"/>
              <a:cs typeface="Catamaran"/>
              <a:sym typeface="Catamaran"/>
            </a:endParaRPr>
          </a:p>
          <a:p>
            <a:pPr indent="-330200" lvl="0" marL="4572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Important attributes of text syntactics</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Dependency Grammar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Part of Speech tags </a:t>
            </a:r>
            <a:endParaRPr sz="1600">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Analysis</a:t>
            </a:r>
            <a:endParaRPr/>
          </a:p>
        </p:txBody>
      </p:sp>
      <p:sp>
        <p:nvSpPr>
          <p:cNvPr id="272" name="Google Shape;2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Determines the possible meanings of a sentence by focusing on the </a:t>
            </a:r>
            <a:r>
              <a:rPr lang="en" sz="1600">
                <a:solidFill>
                  <a:schemeClr val="accent5"/>
                </a:solidFill>
                <a:latin typeface="Catamaran"/>
                <a:ea typeface="Catamaran"/>
                <a:cs typeface="Catamaran"/>
                <a:sym typeface="Catamaran"/>
              </a:rPr>
              <a:t>interactions among word-level meanings</a:t>
            </a:r>
            <a:r>
              <a:rPr lang="en" sz="1600">
                <a:solidFill>
                  <a:srgbClr val="000000"/>
                </a:solidFill>
                <a:latin typeface="Catamaran"/>
                <a:ea typeface="Catamaran"/>
                <a:cs typeface="Catamaran"/>
                <a:sym typeface="Catamaran"/>
              </a:rPr>
              <a:t> in the sentence.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Distributional Representation</a:t>
            </a:r>
            <a:endParaRPr sz="1600">
              <a:solidFill>
                <a:srgbClr val="000000"/>
              </a:solidFill>
              <a:latin typeface="Catamaran"/>
              <a:ea typeface="Catamaran"/>
              <a:cs typeface="Catamaran"/>
              <a:sym typeface="Catamaran"/>
            </a:endParaRPr>
          </a:p>
          <a:p>
            <a:pPr indent="-330200" lvl="2" marL="1371600" rtl="0" algn="just">
              <a:lnSpc>
                <a:spcPct val="200000"/>
              </a:lnSpc>
              <a:spcBef>
                <a:spcPts val="0"/>
              </a:spcBef>
              <a:spcAft>
                <a:spcPts val="0"/>
              </a:spcAft>
              <a:buClr>
                <a:srgbClr val="1155CC"/>
              </a:buClr>
              <a:buSzPts val="1600"/>
              <a:buFont typeface="Catamaran"/>
              <a:buChar char="■"/>
            </a:pPr>
            <a:r>
              <a:rPr lang="en" sz="1600">
                <a:solidFill>
                  <a:srgbClr val="444444"/>
                </a:solidFill>
                <a:latin typeface="Catamaran"/>
                <a:ea typeface="Catamaran"/>
                <a:cs typeface="Catamaran"/>
                <a:sym typeface="Catamaran"/>
              </a:rPr>
              <a:t> </a:t>
            </a:r>
            <a:r>
              <a:rPr lang="en" sz="1600">
                <a:solidFill>
                  <a:srgbClr val="993333"/>
                </a:solidFill>
                <a:uFill>
                  <a:noFill/>
                </a:uFill>
                <a:latin typeface="Catamaran"/>
                <a:ea typeface="Catamaran"/>
                <a:cs typeface="Catamaran"/>
                <a:sym typeface="Catamaran"/>
                <a:hlinkClick r:id="rId3"/>
              </a:rPr>
              <a:t>Word2vec</a:t>
            </a:r>
            <a:r>
              <a:rPr lang="en" sz="1600">
                <a:solidFill>
                  <a:srgbClr val="1155CC"/>
                </a:solidFill>
                <a:latin typeface="Catamaran"/>
                <a:ea typeface="Catamaran"/>
                <a:cs typeface="Catamaran"/>
                <a:sym typeface="Catamaran"/>
              </a:rPr>
              <a:t>, </a:t>
            </a:r>
            <a:r>
              <a:rPr lang="en" sz="1600">
                <a:solidFill>
                  <a:srgbClr val="660099"/>
                </a:solidFill>
                <a:uFill>
                  <a:noFill/>
                </a:uFill>
                <a:latin typeface="Catamaran"/>
                <a:ea typeface="Catamaran"/>
                <a:cs typeface="Catamaran"/>
                <a:sym typeface="Catamaran"/>
                <a:hlinkClick r:id="rId4"/>
              </a:rPr>
              <a:t>GloVe</a:t>
            </a:r>
            <a:r>
              <a:rPr lang="en" sz="1600">
                <a:solidFill>
                  <a:srgbClr val="1155CC"/>
                </a:solidFill>
                <a:latin typeface="Catamaran"/>
                <a:ea typeface="Catamaran"/>
                <a:cs typeface="Catamaran"/>
                <a:sym typeface="Catamaran"/>
              </a:rPr>
              <a:t>, </a:t>
            </a:r>
            <a:r>
              <a:rPr lang="en" sz="1600">
                <a:solidFill>
                  <a:srgbClr val="0366D6"/>
                </a:solidFill>
                <a:uFill>
                  <a:noFill/>
                </a:uFill>
                <a:latin typeface="Catamaran"/>
                <a:ea typeface="Catamaran"/>
                <a:cs typeface="Catamaran"/>
                <a:sym typeface="Catamaran"/>
                <a:hlinkClick r:id="rId5"/>
              </a:rPr>
              <a:t>fastText</a:t>
            </a:r>
            <a:endParaRPr sz="1600">
              <a:solidFill>
                <a:srgbClr val="1155CC"/>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Frame semantics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A0A23"/>
                </a:solidFill>
                <a:highlight>
                  <a:srgbClr val="FFFFFF"/>
                </a:highlight>
                <a:latin typeface="Catamaran"/>
                <a:ea typeface="Catamaran"/>
                <a:cs typeface="Catamaran"/>
                <a:sym typeface="Catamaran"/>
              </a:rPr>
              <a:t>Model-theoretical</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Interactive Learning</a:t>
            </a:r>
            <a:endParaRPr sz="1600">
              <a:solidFill>
                <a:srgbClr val="000000"/>
              </a:solidFill>
              <a:latin typeface="Catamaran"/>
              <a:ea typeface="Catamaran"/>
              <a:cs typeface="Catamaran"/>
              <a:sym typeface="Catamaran"/>
            </a:endParaRPr>
          </a:p>
        </p:txBody>
      </p:sp>
      <p:pic>
        <p:nvPicPr>
          <p:cNvPr id="273" name="Google Shape;273;p30"/>
          <p:cNvPicPr preferRelativeResize="0"/>
          <p:nvPr/>
        </p:nvPicPr>
        <p:blipFill rotWithShape="1">
          <a:blip r:embed="rId6">
            <a:alphaModFix/>
          </a:blip>
          <a:srcRect b="0" l="0" r="0" t="0"/>
          <a:stretch/>
        </p:blipFill>
        <p:spPr>
          <a:xfrm>
            <a:off x="5898250" y="1454950"/>
            <a:ext cx="3201650" cy="3405824"/>
          </a:xfrm>
          <a:prstGeom prst="rect">
            <a:avLst/>
          </a:prstGeom>
          <a:noFill/>
          <a:ln>
            <a:noFill/>
          </a:ln>
        </p:spPr>
      </p:pic>
      <p:sp>
        <p:nvSpPr>
          <p:cNvPr id="274" name="Google Shape;274;p30"/>
          <p:cNvSpPr txBox="1"/>
          <p:nvPr/>
        </p:nvSpPr>
        <p:spPr>
          <a:xfrm>
            <a:off x="7454700" y="4703625"/>
            <a:ext cx="16452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Proxima Nova"/>
                <a:ea typeface="Proxima Nova"/>
                <a:cs typeface="Proxima Nova"/>
                <a:sym typeface="Proxima Nova"/>
                <a:hlinkClick r:id="rId7"/>
              </a:rPr>
              <a:t>Embedding Projector</a:t>
            </a:r>
            <a:endParaRPr sz="12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Discourse Integration</a:t>
            </a:r>
            <a:endParaRPr/>
          </a:p>
        </p:txBody>
      </p:sp>
      <p:sp>
        <p:nvSpPr>
          <p:cNvPr id="280" name="Google Shape;28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000000"/>
              </a:buClr>
              <a:buSzPts val="1700"/>
              <a:buChar char="●"/>
            </a:pPr>
            <a:r>
              <a:rPr lang="en" sz="1700">
                <a:solidFill>
                  <a:srgbClr val="000000"/>
                </a:solidFill>
              </a:rPr>
              <a:t>P</a:t>
            </a:r>
            <a:r>
              <a:rPr lang="en" sz="1700">
                <a:solidFill>
                  <a:srgbClr val="000000"/>
                </a:solidFill>
              </a:rPr>
              <a:t>roperties of the text as a whole that convey meaning by making </a:t>
            </a:r>
            <a:r>
              <a:rPr lang="en" sz="1700">
                <a:solidFill>
                  <a:schemeClr val="accent5"/>
                </a:solidFill>
              </a:rPr>
              <a:t>connections between component sentences</a:t>
            </a:r>
            <a:r>
              <a:rPr lang="en" sz="1700">
                <a:solidFill>
                  <a:srgbClr val="000000"/>
                </a:solidFill>
              </a:rPr>
              <a:t>. </a:t>
            </a:r>
            <a:endParaRPr sz="1700">
              <a:solidFill>
                <a:srgbClr val="000000"/>
              </a:solidFill>
            </a:endParaRPr>
          </a:p>
          <a:p>
            <a:pPr indent="-336550" lvl="0" marL="457200" rtl="0" algn="just">
              <a:lnSpc>
                <a:spcPct val="150000"/>
              </a:lnSpc>
              <a:spcBef>
                <a:spcPts val="0"/>
              </a:spcBef>
              <a:spcAft>
                <a:spcPts val="0"/>
              </a:spcAft>
              <a:buClr>
                <a:srgbClr val="000000"/>
              </a:buClr>
              <a:buSzPts val="1700"/>
              <a:buChar char="●"/>
            </a:pPr>
            <a:r>
              <a:rPr lang="en" sz="1700">
                <a:solidFill>
                  <a:srgbClr val="1155CC"/>
                </a:solidFill>
              </a:rPr>
              <a:t>Sense of the context</a:t>
            </a:r>
            <a:r>
              <a:rPr lang="en" sz="1700">
                <a:solidFill>
                  <a:srgbClr val="000000"/>
                </a:solidFill>
              </a:rPr>
              <a:t>. </a:t>
            </a:r>
            <a:endParaRPr sz="1700">
              <a:solidFill>
                <a:srgbClr val="000000"/>
              </a:solidFill>
            </a:endParaRPr>
          </a:p>
          <a:p>
            <a:pPr indent="-336550" lvl="0" marL="457200" rtl="0" algn="just">
              <a:lnSpc>
                <a:spcPct val="150000"/>
              </a:lnSpc>
              <a:spcBef>
                <a:spcPts val="0"/>
              </a:spcBef>
              <a:spcAft>
                <a:spcPts val="0"/>
              </a:spcAft>
              <a:buClr>
                <a:srgbClr val="000000"/>
              </a:buClr>
              <a:buSzPts val="1700"/>
              <a:buChar char="●"/>
            </a:pPr>
            <a:r>
              <a:rPr lang="en" sz="1700">
                <a:solidFill>
                  <a:srgbClr val="000000"/>
                </a:solidFill>
              </a:rPr>
              <a:t>The meaning of any single sentence which depends upon that sentence. Also, considers the meaning of the following sentence. </a:t>
            </a:r>
            <a:endParaRPr sz="1700">
              <a:solidFill>
                <a:srgbClr val="000000"/>
              </a:solidFill>
            </a:endParaRPr>
          </a:p>
          <a:p>
            <a:pPr indent="-336550" lvl="1" marL="914400" rtl="0" algn="just">
              <a:lnSpc>
                <a:spcPct val="150000"/>
              </a:lnSpc>
              <a:spcBef>
                <a:spcPts val="0"/>
              </a:spcBef>
              <a:spcAft>
                <a:spcPts val="0"/>
              </a:spcAft>
              <a:buClr>
                <a:srgbClr val="000000"/>
              </a:buClr>
              <a:buSzPts val="1700"/>
              <a:buChar char="○"/>
            </a:pPr>
            <a:r>
              <a:rPr lang="en" sz="1700">
                <a:solidFill>
                  <a:srgbClr val="000000"/>
                </a:solidFill>
              </a:rPr>
              <a:t>Example: </a:t>
            </a:r>
            <a:endParaRPr sz="1700">
              <a:solidFill>
                <a:srgbClr val="000000"/>
              </a:solidFill>
            </a:endParaRPr>
          </a:p>
          <a:p>
            <a:pPr indent="-336550" lvl="2" marL="1371600" rtl="0" algn="just">
              <a:lnSpc>
                <a:spcPct val="150000"/>
              </a:lnSpc>
              <a:spcBef>
                <a:spcPts val="0"/>
              </a:spcBef>
              <a:spcAft>
                <a:spcPts val="0"/>
              </a:spcAft>
              <a:buClr>
                <a:srgbClr val="000000"/>
              </a:buClr>
              <a:buSzPts val="1700"/>
              <a:buChar char="■"/>
            </a:pPr>
            <a:r>
              <a:rPr lang="en" sz="1700">
                <a:solidFill>
                  <a:srgbClr val="000000"/>
                </a:solidFill>
              </a:rPr>
              <a:t>the word </a:t>
            </a:r>
            <a:r>
              <a:rPr lang="en" sz="1700">
                <a:solidFill>
                  <a:srgbClr val="1155CC"/>
                </a:solidFill>
              </a:rPr>
              <a:t>"that"</a:t>
            </a:r>
            <a:r>
              <a:rPr lang="en" sz="1700">
                <a:solidFill>
                  <a:srgbClr val="000000"/>
                </a:solidFill>
              </a:rPr>
              <a:t> in the sentence </a:t>
            </a:r>
            <a:r>
              <a:rPr lang="en" sz="1700">
                <a:solidFill>
                  <a:srgbClr val="1155CC"/>
                </a:solidFill>
              </a:rPr>
              <a:t>"He wanted that" </a:t>
            </a:r>
            <a:r>
              <a:rPr lang="en" sz="1700">
                <a:solidFill>
                  <a:srgbClr val="000000"/>
                </a:solidFill>
              </a:rPr>
              <a:t>depends upon the prior discourse context.</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Pragmatic Analysis</a:t>
            </a:r>
            <a:endParaRPr/>
          </a:p>
        </p:txBody>
      </p:sp>
      <p:sp>
        <p:nvSpPr>
          <p:cNvPr id="286" name="Google Shape;28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Explains how </a:t>
            </a:r>
            <a:r>
              <a:rPr lang="en" sz="1500">
                <a:solidFill>
                  <a:schemeClr val="accent5"/>
                </a:solidFill>
                <a:latin typeface="Catamaran"/>
                <a:ea typeface="Catamaran"/>
                <a:cs typeface="Catamaran"/>
                <a:sym typeface="Catamaran"/>
              </a:rPr>
              <a:t>extra meaning is read into texts </a:t>
            </a:r>
            <a:r>
              <a:rPr lang="en" sz="1500">
                <a:solidFill>
                  <a:srgbClr val="000000"/>
                </a:solidFill>
                <a:latin typeface="Catamaran"/>
                <a:ea typeface="Catamaran"/>
                <a:cs typeface="Catamaran"/>
                <a:sym typeface="Catamaran"/>
              </a:rPr>
              <a:t>without actually being encoded in them.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chemeClr val="dk2"/>
                </a:solidFill>
                <a:latin typeface="Catamaran"/>
                <a:ea typeface="Catamaran"/>
                <a:cs typeface="Catamaran"/>
                <a:sym typeface="Catamaran"/>
              </a:rPr>
              <a:t>World knowledge</a:t>
            </a:r>
            <a:r>
              <a:rPr lang="en" sz="1500">
                <a:solidFill>
                  <a:srgbClr val="000000"/>
                </a:solidFill>
                <a:latin typeface="Catamaran"/>
                <a:ea typeface="Catamaran"/>
                <a:cs typeface="Catamaran"/>
                <a:sym typeface="Catamaran"/>
              </a:rPr>
              <a:t>: U</a:t>
            </a:r>
            <a:r>
              <a:rPr lang="en" sz="1500">
                <a:solidFill>
                  <a:srgbClr val="000000"/>
                </a:solidFill>
                <a:latin typeface="Catamaran"/>
                <a:ea typeface="Catamaran"/>
                <a:cs typeface="Catamaran"/>
                <a:sym typeface="Catamaran"/>
              </a:rPr>
              <a:t>nderstanding of</a:t>
            </a:r>
            <a:r>
              <a:rPr lang="en" sz="1500">
                <a:solidFill>
                  <a:schemeClr val="dk2"/>
                </a:solidFill>
                <a:latin typeface="Catamaran"/>
                <a:ea typeface="Catamaran"/>
                <a:cs typeface="Catamaran"/>
                <a:sym typeface="Catamaran"/>
              </a:rPr>
              <a:t> </a:t>
            </a:r>
            <a:r>
              <a:rPr lang="en" sz="1500">
                <a:solidFill>
                  <a:srgbClr val="1155CC"/>
                </a:solidFill>
                <a:latin typeface="Catamaran"/>
                <a:ea typeface="Catamaran"/>
                <a:cs typeface="Catamaran"/>
                <a:sym typeface="Catamaran"/>
              </a:rPr>
              <a:t>intentions, plans, and goals</a:t>
            </a:r>
            <a:r>
              <a:rPr lang="en" sz="1500">
                <a:solidFill>
                  <a:srgbClr val="000000"/>
                </a:solidFill>
                <a:latin typeface="Catamaran"/>
                <a:ea typeface="Catamaran"/>
                <a:cs typeface="Catamaran"/>
                <a:sym typeface="Catamaran"/>
              </a:rPr>
              <a:t>.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Consider the following two sentences:</a:t>
            </a:r>
            <a:endParaRPr sz="1500">
              <a:solidFill>
                <a:srgbClr val="000000"/>
              </a:solidFill>
              <a:latin typeface="Catamaran"/>
              <a:ea typeface="Catamaran"/>
              <a:cs typeface="Catamaran"/>
              <a:sym typeface="Catamaran"/>
            </a:endParaRPr>
          </a:p>
          <a:p>
            <a:pPr indent="-323850" lvl="1" marL="914400" marR="381000" rtl="0" algn="just">
              <a:lnSpc>
                <a:spcPct val="150000"/>
              </a:lnSpc>
              <a:spcBef>
                <a:spcPts val="0"/>
              </a:spcBef>
              <a:spcAft>
                <a:spcPts val="0"/>
              </a:spcAft>
              <a:buClr>
                <a:srgbClr val="9B59B6"/>
              </a:buClr>
              <a:buSzPts val="1500"/>
              <a:buFont typeface="Catamaran"/>
              <a:buChar char="○"/>
            </a:pPr>
            <a:r>
              <a:rPr i="1" lang="en" sz="1500">
                <a:solidFill>
                  <a:srgbClr val="9B59B6"/>
                </a:solidFill>
                <a:latin typeface="Catamaran"/>
                <a:ea typeface="Catamaran"/>
                <a:cs typeface="Catamaran"/>
                <a:sym typeface="Catamaran"/>
              </a:rPr>
              <a:t>The </a:t>
            </a:r>
            <a:r>
              <a:rPr i="1" lang="en" sz="1500">
                <a:solidFill>
                  <a:schemeClr val="accent5"/>
                </a:solidFill>
                <a:latin typeface="Catamaran"/>
                <a:ea typeface="Catamaran"/>
                <a:cs typeface="Catamaran"/>
                <a:sym typeface="Catamaran"/>
              </a:rPr>
              <a:t>city police</a:t>
            </a:r>
            <a:r>
              <a:rPr i="1" lang="en" sz="1500">
                <a:solidFill>
                  <a:srgbClr val="9B59B6"/>
                </a:solidFill>
                <a:latin typeface="Catamaran"/>
                <a:ea typeface="Catamaran"/>
                <a:cs typeface="Catamaran"/>
                <a:sym typeface="Catamaran"/>
              </a:rPr>
              <a:t> refused the demonstrators a permit because </a:t>
            </a:r>
            <a:r>
              <a:rPr i="1" lang="en" sz="1500">
                <a:solidFill>
                  <a:schemeClr val="dk2"/>
                </a:solidFill>
                <a:latin typeface="Catamaran"/>
                <a:ea typeface="Catamaran"/>
                <a:cs typeface="Catamaran"/>
                <a:sym typeface="Catamaran"/>
              </a:rPr>
              <a:t>they </a:t>
            </a:r>
            <a:r>
              <a:rPr i="1" lang="en" sz="1500">
                <a:solidFill>
                  <a:srgbClr val="9B59B6"/>
                </a:solidFill>
                <a:latin typeface="Catamaran"/>
                <a:ea typeface="Catamaran"/>
                <a:cs typeface="Catamaran"/>
                <a:sym typeface="Catamaran"/>
              </a:rPr>
              <a:t>feared violence.</a:t>
            </a:r>
            <a:endParaRPr i="1" sz="1500">
              <a:solidFill>
                <a:srgbClr val="9B59B6"/>
              </a:solidFill>
              <a:latin typeface="Catamaran"/>
              <a:ea typeface="Catamaran"/>
              <a:cs typeface="Catamaran"/>
              <a:sym typeface="Catamaran"/>
            </a:endParaRPr>
          </a:p>
          <a:p>
            <a:pPr indent="-323850" lvl="1" marL="914400" marR="381000" rtl="0" algn="just">
              <a:lnSpc>
                <a:spcPct val="150000"/>
              </a:lnSpc>
              <a:spcBef>
                <a:spcPts val="0"/>
              </a:spcBef>
              <a:spcAft>
                <a:spcPts val="0"/>
              </a:spcAft>
              <a:buClr>
                <a:srgbClr val="9B59B6"/>
              </a:buClr>
              <a:buSzPts val="1500"/>
              <a:buFont typeface="Catamaran"/>
              <a:buChar char="○"/>
            </a:pPr>
            <a:r>
              <a:rPr i="1" lang="en" sz="1500">
                <a:solidFill>
                  <a:srgbClr val="9B59B6"/>
                </a:solidFill>
                <a:latin typeface="Catamaran"/>
                <a:ea typeface="Catamaran"/>
                <a:cs typeface="Catamaran"/>
                <a:sym typeface="Catamaran"/>
              </a:rPr>
              <a:t>The city police refused the </a:t>
            </a:r>
            <a:r>
              <a:rPr i="1" lang="en" sz="1500">
                <a:solidFill>
                  <a:schemeClr val="accent5"/>
                </a:solidFill>
                <a:latin typeface="Catamaran"/>
                <a:ea typeface="Catamaran"/>
                <a:cs typeface="Catamaran"/>
                <a:sym typeface="Catamaran"/>
              </a:rPr>
              <a:t>demonstrators</a:t>
            </a:r>
            <a:r>
              <a:rPr i="1" lang="en" sz="1500">
                <a:solidFill>
                  <a:srgbClr val="9B59B6"/>
                </a:solidFill>
                <a:latin typeface="Catamaran"/>
                <a:ea typeface="Catamaran"/>
                <a:cs typeface="Catamaran"/>
                <a:sym typeface="Catamaran"/>
              </a:rPr>
              <a:t> a permit because </a:t>
            </a:r>
            <a:r>
              <a:rPr i="1" lang="en" sz="1500">
                <a:solidFill>
                  <a:schemeClr val="dk2"/>
                </a:solidFill>
                <a:latin typeface="Catamaran"/>
                <a:ea typeface="Catamaran"/>
                <a:cs typeface="Catamaran"/>
                <a:sym typeface="Catamaran"/>
              </a:rPr>
              <a:t>they </a:t>
            </a:r>
            <a:r>
              <a:rPr i="1" lang="en" sz="1500">
                <a:solidFill>
                  <a:srgbClr val="9B59B6"/>
                </a:solidFill>
                <a:latin typeface="Catamaran"/>
                <a:ea typeface="Catamaran"/>
                <a:cs typeface="Catamaran"/>
                <a:sym typeface="Catamaran"/>
              </a:rPr>
              <a:t>advocated revolution.</a:t>
            </a:r>
            <a:endParaRPr i="1" sz="1500">
              <a:solidFill>
                <a:srgbClr val="9B59B6"/>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H</a:t>
            </a:r>
            <a:r>
              <a:rPr lang="en" sz="1500">
                <a:solidFill>
                  <a:srgbClr val="000000"/>
                </a:solidFill>
                <a:latin typeface="Catamaran"/>
                <a:ea typeface="Catamaran"/>
                <a:cs typeface="Catamaran"/>
                <a:sym typeface="Catamaran"/>
              </a:rPr>
              <a:t>elps users to discover this intended effect by applying a set of rules that characterize cooperative dialogues. </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E.g., "close the window?" </a:t>
            </a:r>
            <a:endParaRPr sz="1500">
              <a:solidFill>
                <a:srgbClr val="000000"/>
              </a:solidFill>
              <a:latin typeface="Catamaran"/>
              <a:ea typeface="Catamaran"/>
              <a:cs typeface="Catamaran"/>
              <a:sym typeface="Catamaran"/>
            </a:endParaRPr>
          </a:p>
          <a:p>
            <a:pPr indent="-323850" lvl="2" marL="13716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should be interpreted as a request instead of an order.</a:t>
            </a:r>
            <a:endParaRPr sz="1500">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57" name="Google Shape;157;p15"/>
          <p:cNvSpPr txBox="1"/>
          <p:nvPr>
            <p:ph idx="2" type="body"/>
          </p:nvPr>
        </p:nvSpPr>
        <p:spPr>
          <a:xfrm>
            <a:off x="4939500" y="475225"/>
            <a:ext cx="4045200" cy="3944100"/>
          </a:xfrm>
          <a:prstGeom prst="rect">
            <a:avLst/>
          </a:prstGeom>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Emerging AI Technologies</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NLP  - </a:t>
            </a:r>
            <a:r>
              <a:rPr lang="en" sz="1600">
                <a:solidFill>
                  <a:srgbClr val="FFC432"/>
                </a:solidFill>
                <a:latin typeface="Catamaran"/>
                <a:ea typeface="Catamaran"/>
                <a:cs typeface="Catamaran"/>
                <a:sym typeface="Catamaran"/>
              </a:rPr>
              <a:t>Definition</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Core Components</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Levels of NLP</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Challenges in NLP</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Applications &amp; Datasets</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Algorithms &amp; Libraries</a:t>
            </a:r>
            <a:r>
              <a:rPr lang="en" sz="1600">
                <a:solidFill>
                  <a:srgbClr val="FFC432"/>
                </a:solidFill>
                <a:latin typeface="Catamaran"/>
                <a:ea typeface="Catamaran"/>
                <a:cs typeface="Catamaran"/>
                <a:sym typeface="Catamaran"/>
              </a:rPr>
              <a:t> </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Pretrained Models</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Applications - Examples across domains</a:t>
            </a:r>
            <a:endParaRPr sz="1600">
              <a:solidFill>
                <a:srgbClr val="FFC432"/>
              </a:solidFill>
              <a:latin typeface="Catamaran"/>
              <a:ea typeface="Catamaran"/>
              <a:cs typeface="Catamaran"/>
              <a:sym typeface="Catamaran"/>
            </a:endParaRPr>
          </a:p>
          <a:p>
            <a:pPr indent="-330200" lvl="0" marL="457200" rtl="0" algn="l">
              <a:lnSpc>
                <a:spcPct val="150000"/>
              </a:lnSpc>
              <a:spcBef>
                <a:spcPts val="0"/>
              </a:spcBef>
              <a:spcAft>
                <a:spcPts val="0"/>
              </a:spcAft>
              <a:buClr>
                <a:srgbClr val="FFC432"/>
              </a:buClr>
              <a:buSzPts val="1600"/>
              <a:buFont typeface="Catamaran"/>
              <a:buChar char="●"/>
            </a:pPr>
            <a:r>
              <a:rPr lang="en" sz="1600">
                <a:solidFill>
                  <a:srgbClr val="FFC432"/>
                </a:solidFill>
                <a:latin typeface="Catamaran"/>
                <a:ea typeface="Catamaran"/>
                <a:cs typeface="Catamaran"/>
                <a:sym typeface="Catamaran"/>
              </a:rPr>
              <a:t>Conclusion</a:t>
            </a:r>
            <a:endParaRPr sz="1600">
              <a:solidFill>
                <a:srgbClr val="FFC432"/>
              </a:solidFill>
              <a:latin typeface="Catamaran"/>
              <a:ea typeface="Catamaran"/>
              <a:cs typeface="Catamaran"/>
              <a:sym typeface="Catamaran"/>
            </a:endParaRPr>
          </a:p>
        </p:txBody>
      </p:sp>
      <p:sp>
        <p:nvSpPr>
          <p:cNvPr id="158" name="Google Shape;158;p15"/>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Language Processing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33"/>
          <p:cNvPicPr preferRelativeResize="0"/>
          <p:nvPr/>
        </p:nvPicPr>
        <p:blipFill>
          <a:blip r:embed="rId3">
            <a:alphaModFix/>
          </a:blip>
          <a:stretch>
            <a:fillRect/>
          </a:stretch>
        </p:blipFill>
        <p:spPr>
          <a:xfrm>
            <a:off x="2383400" y="0"/>
            <a:ext cx="5139201" cy="5017700"/>
          </a:xfrm>
          <a:prstGeom prst="rect">
            <a:avLst/>
          </a:prstGeom>
          <a:noFill/>
          <a:ln>
            <a:noFill/>
          </a:ln>
        </p:spPr>
      </p:pic>
      <p:sp>
        <p:nvSpPr>
          <p:cNvPr id="292" name="Google Shape;292;p33"/>
          <p:cNvSpPr txBox="1"/>
          <p:nvPr/>
        </p:nvSpPr>
        <p:spPr>
          <a:xfrm>
            <a:off x="2383400" y="0"/>
            <a:ext cx="5139300" cy="507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 is difficult to work with text?</a:t>
            </a:r>
            <a:endParaRPr/>
          </a:p>
        </p:txBody>
      </p:sp>
      <p:sp>
        <p:nvSpPr>
          <p:cNvPr id="298" name="Google Shape;2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Catamaran"/>
              <a:buChar char="●"/>
            </a:pPr>
            <a:r>
              <a:rPr lang="en" sz="1700">
                <a:solidFill>
                  <a:srgbClr val="000000"/>
                </a:solidFill>
                <a:latin typeface="Catamaran"/>
                <a:ea typeface="Catamaran"/>
                <a:cs typeface="Catamaran"/>
                <a:sym typeface="Catamaran"/>
              </a:rPr>
              <a:t>Comprehending language is tough for computers </a:t>
            </a:r>
            <a:endParaRPr sz="1700">
              <a:solidFill>
                <a:srgbClr val="000000"/>
              </a:solidFill>
              <a:latin typeface="Catamaran"/>
              <a:ea typeface="Catamaran"/>
              <a:cs typeface="Catamaran"/>
              <a:sym typeface="Catamaran"/>
            </a:endParaRPr>
          </a:p>
          <a:p>
            <a:pPr indent="-336550" lvl="0" marL="457200" rtl="0" algn="l">
              <a:lnSpc>
                <a:spcPct val="150000"/>
              </a:lnSpc>
              <a:spcBef>
                <a:spcPts val="0"/>
              </a:spcBef>
              <a:spcAft>
                <a:spcPts val="0"/>
              </a:spcAft>
              <a:buClr>
                <a:srgbClr val="000000"/>
              </a:buClr>
              <a:buSzPts val="1700"/>
              <a:buFont typeface="Catamaran"/>
              <a:buChar char="●"/>
            </a:pPr>
            <a:r>
              <a:rPr lang="en" sz="1700">
                <a:solidFill>
                  <a:srgbClr val="000000"/>
                </a:solidFill>
                <a:latin typeface="Catamaran"/>
                <a:ea typeface="Catamaran"/>
                <a:cs typeface="Catamaran"/>
                <a:sym typeface="Catamaran"/>
              </a:rPr>
              <a:t>Few of the common challenges in NLP</a:t>
            </a:r>
            <a:endParaRPr sz="1700">
              <a:solidFill>
                <a:srgbClr val="000000"/>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Synonymy</a:t>
            </a:r>
            <a:endParaRPr sz="1700">
              <a:solidFill>
                <a:srgbClr val="9B59B6"/>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Lexical Ambiguity</a:t>
            </a:r>
            <a:endParaRPr sz="1700">
              <a:solidFill>
                <a:srgbClr val="9B59B6"/>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Language related issue</a:t>
            </a:r>
            <a:endParaRPr sz="1700">
              <a:solidFill>
                <a:srgbClr val="9B59B6"/>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Referential Ambiguity</a:t>
            </a:r>
            <a:endParaRPr sz="1700">
              <a:solidFill>
                <a:srgbClr val="9B59B6"/>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Out of Vocabulary problem</a:t>
            </a:r>
            <a:endParaRPr sz="1700">
              <a:solidFill>
                <a:srgbClr val="9B59B6"/>
              </a:solidFill>
              <a:latin typeface="Catamaran"/>
              <a:ea typeface="Catamaran"/>
              <a:cs typeface="Catamaran"/>
              <a:sym typeface="Catamaran"/>
            </a:endParaRPr>
          </a:p>
          <a:p>
            <a:pPr indent="-336550" lvl="2" marL="1371600" rtl="0" algn="l">
              <a:lnSpc>
                <a:spcPct val="150000"/>
              </a:lnSpc>
              <a:spcBef>
                <a:spcPts val="0"/>
              </a:spcBef>
              <a:spcAft>
                <a:spcPts val="0"/>
              </a:spcAft>
              <a:buClr>
                <a:srgbClr val="9B59B6"/>
              </a:buClr>
              <a:buSzPts val="1700"/>
              <a:buFont typeface="Catamaran"/>
              <a:buChar char="■"/>
            </a:pPr>
            <a:r>
              <a:rPr lang="en" sz="1700">
                <a:solidFill>
                  <a:srgbClr val="9B59B6"/>
                </a:solidFill>
                <a:latin typeface="Catamaran"/>
                <a:ea typeface="Catamaran"/>
                <a:cs typeface="Catamaran"/>
                <a:sym typeface="Catamaran"/>
              </a:rPr>
              <a:t>Language generation</a:t>
            </a:r>
            <a:endParaRPr sz="1700">
              <a:solidFill>
                <a:srgbClr val="9B59B6"/>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04" name="Google Shape;30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b="1" lang="en" sz="1600">
                <a:solidFill>
                  <a:srgbClr val="000000"/>
                </a:solidFill>
                <a:latin typeface="Catamaran"/>
                <a:ea typeface="Catamaran"/>
                <a:cs typeface="Catamaran"/>
                <a:sym typeface="Catamaran"/>
              </a:rPr>
              <a:t>Synonymy </a:t>
            </a:r>
            <a:endParaRPr b="1"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As in </a:t>
            </a:r>
            <a:r>
              <a:rPr lang="en" sz="1600">
                <a:solidFill>
                  <a:schemeClr val="dk2"/>
                </a:solidFill>
                <a:latin typeface="Catamaran"/>
                <a:ea typeface="Catamaran"/>
                <a:cs typeface="Catamaran"/>
                <a:sym typeface="Catamaran"/>
              </a:rPr>
              <a:t>different words </a:t>
            </a:r>
            <a:r>
              <a:rPr lang="en" sz="1600">
                <a:solidFill>
                  <a:srgbClr val="000000"/>
                </a:solidFill>
                <a:latin typeface="Catamaran"/>
                <a:ea typeface="Catamaran"/>
                <a:cs typeface="Catamaran"/>
                <a:sym typeface="Catamaran"/>
              </a:rPr>
              <a:t>having the </a:t>
            </a:r>
            <a:r>
              <a:rPr lang="en" sz="1600">
                <a:solidFill>
                  <a:schemeClr val="dk2"/>
                </a:solidFill>
                <a:latin typeface="Catamaran"/>
                <a:ea typeface="Catamaran"/>
                <a:cs typeface="Catamaran"/>
                <a:sym typeface="Catamaran"/>
              </a:rPr>
              <a:t>same meaning.</a:t>
            </a:r>
            <a:endParaRPr sz="1600">
              <a:solidFill>
                <a:schemeClr val="dk2"/>
              </a:solidFill>
              <a:latin typeface="Catamaran"/>
              <a:ea typeface="Catamaran"/>
              <a:cs typeface="Catamaran"/>
              <a:sym typeface="Catamaran"/>
            </a:endParaRPr>
          </a:p>
          <a:p>
            <a:pPr indent="0" lvl="0" marL="1371600" rtl="0" algn="just">
              <a:lnSpc>
                <a:spcPct val="200000"/>
              </a:lnSpc>
              <a:spcBef>
                <a:spcPts val="0"/>
              </a:spcBef>
              <a:spcAft>
                <a:spcPts val="0"/>
              </a:spcAft>
              <a:buNone/>
            </a:pPr>
            <a:r>
              <a:rPr i="1" lang="en" sz="1600">
                <a:solidFill>
                  <a:srgbClr val="9B59B6"/>
                </a:solidFill>
                <a:latin typeface="Catamaran"/>
                <a:ea typeface="Catamaran"/>
                <a:cs typeface="Catamaran"/>
                <a:sym typeface="Catamaran"/>
              </a:rPr>
              <a:t>S1: “The President of the United States has signed a new decree”</a:t>
            </a:r>
            <a:endParaRPr i="1" sz="1600">
              <a:solidFill>
                <a:srgbClr val="9B59B6"/>
              </a:solidFill>
              <a:latin typeface="Catamaran"/>
              <a:ea typeface="Catamaran"/>
              <a:cs typeface="Catamaran"/>
              <a:sym typeface="Catamaran"/>
            </a:endParaRPr>
          </a:p>
          <a:p>
            <a:pPr indent="0" lvl="0" marL="1371600" rtl="0" algn="just">
              <a:lnSpc>
                <a:spcPct val="200000"/>
              </a:lnSpc>
              <a:spcBef>
                <a:spcPts val="0"/>
              </a:spcBef>
              <a:spcAft>
                <a:spcPts val="0"/>
              </a:spcAft>
              <a:buNone/>
            </a:pPr>
            <a:r>
              <a:rPr i="1" lang="en" sz="1600">
                <a:solidFill>
                  <a:srgbClr val="9B59B6"/>
                </a:solidFill>
                <a:latin typeface="Catamaran"/>
                <a:ea typeface="Catamaran"/>
                <a:cs typeface="Catamaran"/>
                <a:sym typeface="Catamaran"/>
              </a:rPr>
              <a:t>S2: “POTUS has inked in a new law”</a:t>
            </a:r>
            <a:endParaRPr i="1" sz="1600">
              <a:solidFill>
                <a:srgbClr val="9B59B6"/>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Both these statements are advocating the </a:t>
            </a:r>
            <a:r>
              <a:rPr lang="en" sz="1600">
                <a:solidFill>
                  <a:srgbClr val="9B59B6"/>
                </a:solidFill>
                <a:latin typeface="Catamaran"/>
                <a:ea typeface="Catamaran"/>
                <a:cs typeface="Catamaran"/>
                <a:sym typeface="Catamaran"/>
              </a:rPr>
              <a:t>same</a:t>
            </a:r>
            <a:r>
              <a:rPr lang="en" sz="1600">
                <a:solidFill>
                  <a:srgbClr val="000000"/>
                </a:solidFill>
                <a:latin typeface="Catamaran"/>
                <a:ea typeface="Catamaran"/>
                <a:cs typeface="Catamaran"/>
                <a:sym typeface="Catamaran"/>
              </a:rPr>
              <a:t> sentiment.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Completely different sentences syntactically</a:t>
            </a:r>
            <a:r>
              <a:rPr lang="en" sz="1600">
                <a:solidFill>
                  <a:srgbClr val="000000"/>
                </a:solidFill>
                <a:latin typeface="Catamaran"/>
                <a:ea typeface="Catamaran"/>
                <a:cs typeface="Catamaran"/>
                <a:sym typeface="Catamaran"/>
              </a:rPr>
              <a:t>, </a:t>
            </a:r>
            <a:r>
              <a:rPr lang="en" sz="1600">
                <a:solidFill>
                  <a:srgbClr val="000000"/>
                </a:solidFill>
                <a:latin typeface="Catamaran"/>
                <a:ea typeface="Catamaran"/>
                <a:cs typeface="Catamaran"/>
                <a:sym typeface="Catamaran"/>
              </a:rPr>
              <a:t>computers have a hard time figuring out the user intent.</a:t>
            </a:r>
            <a:endParaRPr sz="1600">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10" name="Google Shape;31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rgbClr val="000000"/>
              </a:buClr>
              <a:buSzPts val="1600"/>
              <a:buFont typeface="Catamaran"/>
              <a:buChar char="●"/>
            </a:pPr>
            <a:r>
              <a:rPr b="1" lang="en" sz="1600">
                <a:solidFill>
                  <a:srgbClr val="000000"/>
                </a:solidFill>
                <a:latin typeface="Catamaran"/>
                <a:ea typeface="Catamaran"/>
                <a:cs typeface="Catamaran"/>
                <a:sym typeface="Catamaran"/>
              </a:rPr>
              <a:t>Lexical Ambiguity</a:t>
            </a:r>
            <a:endParaRPr b="1" sz="1600">
              <a:solidFill>
                <a:srgbClr val="000000"/>
              </a:solidFill>
              <a:latin typeface="Catamaran"/>
              <a:ea typeface="Catamaran"/>
              <a:cs typeface="Catamaran"/>
              <a:sym typeface="Catamaran"/>
            </a:endParaRPr>
          </a:p>
          <a:p>
            <a:pPr indent="-330200" lvl="1" marL="914400" rtl="0" algn="just">
              <a:lnSpc>
                <a:spcPct val="150000"/>
              </a:lnSpc>
              <a:spcBef>
                <a:spcPts val="0"/>
              </a:spcBef>
              <a:spcAft>
                <a:spcPts val="0"/>
              </a:spcAft>
              <a:buClr>
                <a:srgbClr val="000000"/>
              </a:buClr>
              <a:buSzPts val="1600"/>
              <a:buChar char="○"/>
            </a:pPr>
            <a:r>
              <a:rPr lang="en" sz="1600">
                <a:solidFill>
                  <a:srgbClr val="000000"/>
                </a:solidFill>
                <a:latin typeface="Catamaran"/>
                <a:ea typeface="Catamaran"/>
                <a:cs typeface="Catamaran"/>
                <a:sym typeface="Catamaran"/>
              </a:rPr>
              <a:t>L</a:t>
            </a:r>
            <a:r>
              <a:rPr lang="en" sz="1600">
                <a:solidFill>
                  <a:srgbClr val="000000"/>
                </a:solidFill>
                <a:latin typeface="Catamaran"/>
                <a:ea typeface="Catamaran"/>
                <a:cs typeface="Catamaran"/>
                <a:sym typeface="Catamaran"/>
              </a:rPr>
              <a:t>ack of clarity of the </a:t>
            </a:r>
            <a:r>
              <a:rPr lang="en" sz="1600">
                <a:solidFill>
                  <a:schemeClr val="dk2"/>
                </a:solidFill>
                <a:latin typeface="Catamaran"/>
                <a:ea typeface="Catamaran"/>
                <a:cs typeface="Catamaran"/>
                <a:sym typeface="Catamaran"/>
              </a:rPr>
              <a:t>same word</a:t>
            </a:r>
            <a:r>
              <a:rPr lang="en" sz="1600">
                <a:solidFill>
                  <a:srgbClr val="000000"/>
                </a:solidFill>
                <a:latin typeface="Catamaran"/>
                <a:ea typeface="Catamaran"/>
                <a:cs typeface="Catamaran"/>
                <a:sym typeface="Catamaran"/>
              </a:rPr>
              <a:t> being used in </a:t>
            </a:r>
            <a:r>
              <a:rPr lang="en" sz="1600">
                <a:solidFill>
                  <a:srgbClr val="1155CC"/>
                </a:solidFill>
                <a:latin typeface="Catamaran"/>
                <a:ea typeface="Catamaran"/>
                <a:cs typeface="Catamaran"/>
                <a:sym typeface="Catamaran"/>
              </a:rPr>
              <a:t>different contexts</a:t>
            </a:r>
            <a:r>
              <a:rPr b="1" lang="en" sz="1600">
                <a:solidFill>
                  <a:srgbClr val="000000"/>
                </a:solidFill>
                <a:latin typeface="Catamaran"/>
                <a:ea typeface="Catamaran"/>
                <a:cs typeface="Catamaran"/>
                <a:sym typeface="Catamaran"/>
              </a:rPr>
              <a:t>.</a:t>
            </a:r>
            <a:endParaRPr b="1" sz="1600">
              <a:solidFill>
                <a:srgbClr val="000000"/>
              </a:solidFill>
              <a:latin typeface="Catamaran"/>
              <a:ea typeface="Catamaran"/>
              <a:cs typeface="Catamaran"/>
              <a:sym typeface="Catamaran"/>
            </a:endParaRPr>
          </a:p>
          <a:p>
            <a:pPr indent="-330200" lvl="1" marL="914400" rtl="0" algn="just">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When a word carries different sense</a:t>
            </a:r>
            <a:endParaRPr sz="1600">
              <a:solidFill>
                <a:srgbClr val="000000"/>
              </a:solidFill>
              <a:latin typeface="Catamaran"/>
              <a:ea typeface="Catamaran"/>
              <a:cs typeface="Catamaran"/>
              <a:sym typeface="Catamaran"/>
            </a:endParaRPr>
          </a:p>
          <a:p>
            <a:pPr indent="-330200" lvl="2" marL="1371600" rtl="0" algn="just">
              <a:lnSpc>
                <a:spcPct val="15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Having more than one meaning and the sentence in which it is contained can be interpreted differently depending on its correct sense.</a:t>
            </a:r>
            <a:endParaRPr b="1" sz="1600">
              <a:solidFill>
                <a:srgbClr val="000000"/>
              </a:solidFill>
              <a:latin typeface="Catamaran"/>
              <a:ea typeface="Catamaran"/>
              <a:cs typeface="Catamaran"/>
              <a:sym typeface="Catamaran"/>
            </a:endParaRPr>
          </a:p>
          <a:p>
            <a:pPr indent="0" lvl="0" marL="2286000" rtl="0" algn="just">
              <a:lnSpc>
                <a:spcPct val="150000"/>
              </a:lnSpc>
              <a:spcBef>
                <a:spcPts val="0"/>
              </a:spcBef>
              <a:spcAft>
                <a:spcPts val="0"/>
              </a:spcAft>
              <a:buNone/>
            </a:pPr>
            <a:r>
              <a:rPr i="1" lang="en" sz="1600">
                <a:solidFill>
                  <a:srgbClr val="9B59B6"/>
                </a:solidFill>
                <a:latin typeface="Catamaran"/>
                <a:ea typeface="Catamaran"/>
                <a:cs typeface="Catamaran"/>
                <a:sym typeface="Catamaran"/>
              </a:rPr>
              <a:t>S1: “The bank deposit rate is quite high”</a:t>
            </a:r>
            <a:endParaRPr i="1" sz="1600">
              <a:solidFill>
                <a:srgbClr val="9B59B6"/>
              </a:solidFill>
              <a:latin typeface="Catamaran"/>
              <a:ea typeface="Catamaran"/>
              <a:cs typeface="Catamaran"/>
              <a:sym typeface="Catamaran"/>
            </a:endParaRPr>
          </a:p>
          <a:p>
            <a:pPr indent="0" lvl="0" marL="2286000" rtl="0" algn="just">
              <a:lnSpc>
                <a:spcPct val="150000"/>
              </a:lnSpc>
              <a:spcBef>
                <a:spcPts val="0"/>
              </a:spcBef>
              <a:spcAft>
                <a:spcPts val="0"/>
              </a:spcAft>
              <a:buNone/>
            </a:pPr>
            <a:r>
              <a:rPr i="1" lang="en" sz="1600">
                <a:solidFill>
                  <a:srgbClr val="9B59B6"/>
                </a:solidFill>
                <a:latin typeface="Catamaran"/>
                <a:ea typeface="Catamaran"/>
                <a:cs typeface="Catamaran"/>
                <a:sym typeface="Catamaran"/>
              </a:rPr>
              <a:t>S2: “He stood near the bank admiring the river”.</a:t>
            </a:r>
            <a:endParaRPr sz="1600">
              <a:solidFill>
                <a:srgbClr val="9B59B6"/>
              </a:solidFill>
              <a:latin typeface="Catamaran"/>
              <a:ea typeface="Catamaran"/>
              <a:cs typeface="Catamaran"/>
              <a:sym typeface="Catamaran"/>
            </a:endParaRPr>
          </a:p>
        </p:txBody>
      </p:sp>
      <p:sp>
        <p:nvSpPr>
          <p:cNvPr id="311" name="Google Shape;311;p36"/>
          <p:cNvSpPr txBox="1"/>
          <p:nvPr/>
        </p:nvSpPr>
        <p:spPr>
          <a:xfrm>
            <a:off x="2627250" y="4297625"/>
            <a:ext cx="57444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9B59B6"/>
                </a:solidFill>
                <a:latin typeface="Catamaran"/>
                <a:ea typeface="Catamaran"/>
                <a:cs typeface="Catamaran"/>
                <a:sym typeface="Catamaran"/>
              </a:rPr>
              <a:t>S3:</a:t>
            </a:r>
            <a:r>
              <a:rPr i="1" lang="en" sz="1600">
                <a:solidFill>
                  <a:schemeClr val="accent5"/>
                </a:solidFill>
                <a:latin typeface="Catamaran"/>
                <a:ea typeface="Catamaran"/>
                <a:cs typeface="Catamaran"/>
                <a:sym typeface="Catamaran"/>
              </a:rPr>
              <a:t> </a:t>
            </a:r>
            <a:r>
              <a:rPr i="1" lang="en" sz="1600">
                <a:latin typeface="Catamaran"/>
                <a:ea typeface="Catamaran"/>
                <a:cs typeface="Catamaran"/>
                <a:sym typeface="Catamaran"/>
              </a:rPr>
              <a:t>He is looking for a </a:t>
            </a:r>
            <a:r>
              <a:rPr i="1" lang="en" sz="1600">
                <a:highlight>
                  <a:srgbClr val="FF9900"/>
                </a:highlight>
                <a:latin typeface="Catamaran"/>
                <a:ea typeface="Catamaran"/>
                <a:cs typeface="Catamaran"/>
                <a:sym typeface="Catamaran"/>
              </a:rPr>
              <a:t>match</a:t>
            </a:r>
            <a:endParaRPr i="1" sz="1600">
              <a:highlight>
                <a:srgbClr val="FF9900"/>
              </a:highlight>
              <a:latin typeface="Catamaran"/>
              <a:ea typeface="Catamaran"/>
              <a:cs typeface="Catamaran"/>
              <a:sym typeface="Catamaran"/>
            </a:endParaRPr>
          </a:p>
        </p:txBody>
      </p:sp>
      <p:sp>
        <p:nvSpPr>
          <p:cNvPr id="312" name="Google Shape;312;p36"/>
          <p:cNvSpPr/>
          <p:nvPr/>
        </p:nvSpPr>
        <p:spPr>
          <a:xfrm>
            <a:off x="4876800" y="3724925"/>
            <a:ext cx="3991500" cy="572700"/>
          </a:xfrm>
          <a:prstGeom prst="wedgeRoundRectCallout">
            <a:avLst>
              <a:gd fmla="val -40647" name="adj1"/>
              <a:gd fmla="val 70390" name="adj2"/>
              <a:gd fmla="val 0" name="adj3"/>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Catamaran"/>
                <a:ea typeface="Catamaran"/>
                <a:cs typeface="Catamaran"/>
                <a:sym typeface="Catamaran"/>
              </a:rPr>
              <a:t>What do you understand by ‘match’?</a:t>
            </a:r>
            <a:endParaRPr sz="1600">
              <a:latin typeface="Catamaran"/>
              <a:ea typeface="Catamaran"/>
              <a:cs typeface="Catamaran"/>
              <a:sym typeface="Catamaran"/>
            </a:endParaRPr>
          </a:p>
          <a:p>
            <a:pPr indent="0" lvl="0" marL="0" rtl="0" algn="l">
              <a:spcBef>
                <a:spcPts val="0"/>
              </a:spcBef>
              <a:spcAft>
                <a:spcPts val="0"/>
              </a:spcAft>
              <a:buNone/>
            </a:pPr>
            <a:r>
              <a:rPr lang="en" sz="1600">
                <a:solidFill>
                  <a:schemeClr val="accent5"/>
                </a:solidFill>
                <a:latin typeface="Catamaran"/>
                <a:ea typeface="Catamaran"/>
                <a:cs typeface="Catamaran"/>
                <a:sym typeface="Catamaran"/>
              </a:rPr>
              <a:t>Partner</a:t>
            </a:r>
            <a:r>
              <a:rPr lang="en" sz="1600">
                <a:latin typeface="Catamaran"/>
                <a:ea typeface="Catamaran"/>
                <a:cs typeface="Catamaran"/>
                <a:sym typeface="Catamaran"/>
              </a:rPr>
              <a:t> or </a:t>
            </a:r>
            <a:r>
              <a:rPr lang="en" sz="1600">
                <a:solidFill>
                  <a:schemeClr val="accent5"/>
                </a:solidFill>
                <a:latin typeface="Catamaran"/>
                <a:ea typeface="Catamaran"/>
                <a:cs typeface="Catamaran"/>
                <a:sym typeface="Catamaran"/>
              </a:rPr>
              <a:t>Cricket/Football Match</a:t>
            </a:r>
            <a:endParaRPr sz="1600">
              <a:solidFill>
                <a:schemeClr val="accent5"/>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18" name="Google Shape;31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b="1" lang="en" sz="1600">
                <a:solidFill>
                  <a:srgbClr val="000000"/>
                </a:solidFill>
                <a:latin typeface="Catamaran"/>
                <a:ea typeface="Catamaran"/>
                <a:cs typeface="Catamaran"/>
                <a:sym typeface="Catamaran"/>
              </a:rPr>
              <a:t>Language related issues</a:t>
            </a:r>
            <a:endParaRPr b="1"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Char char="○"/>
            </a:pPr>
            <a:r>
              <a:rPr lang="en" sz="1600">
                <a:solidFill>
                  <a:srgbClr val="000000"/>
                </a:solidFill>
                <a:latin typeface="Catamaran"/>
                <a:ea typeface="Catamaran"/>
                <a:cs typeface="Catamaran"/>
                <a:sym typeface="Catamaran"/>
              </a:rPr>
              <a:t>Every language has its </a:t>
            </a:r>
            <a:r>
              <a:rPr b="1" lang="en" sz="1600">
                <a:solidFill>
                  <a:schemeClr val="accent5"/>
                </a:solidFill>
                <a:latin typeface="Catamaran"/>
                <a:ea typeface="Catamaran"/>
                <a:cs typeface="Catamaran"/>
                <a:sym typeface="Catamaran"/>
              </a:rPr>
              <a:t>uniqueness</a:t>
            </a:r>
            <a:r>
              <a:rPr lang="en" sz="1600">
                <a:solidFill>
                  <a:schemeClr val="accent5"/>
                </a:solidFill>
                <a:latin typeface="Catamaran"/>
                <a:ea typeface="Catamaran"/>
                <a:cs typeface="Catamaran"/>
                <a:sym typeface="Catamaran"/>
              </a:rPr>
              <a:t>.</a:t>
            </a:r>
            <a:endParaRPr sz="1600">
              <a:solidFill>
                <a:schemeClr val="accent5"/>
              </a:solidFill>
              <a:latin typeface="Catamaran"/>
              <a:ea typeface="Catamaran"/>
              <a:cs typeface="Catamaran"/>
              <a:sym typeface="Catamaran"/>
            </a:endParaRPr>
          </a:p>
          <a:p>
            <a:pPr indent="-330200" lvl="2" marL="1371600" rtl="0" algn="just">
              <a:lnSpc>
                <a:spcPct val="200000"/>
              </a:lnSpc>
              <a:spcBef>
                <a:spcPts val="0"/>
              </a:spcBef>
              <a:spcAft>
                <a:spcPts val="0"/>
              </a:spcAft>
              <a:buClr>
                <a:srgbClr val="000000"/>
              </a:buClr>
              <a:buSzPts val="1600"/>
              <a:buFont typeface="Catamaran"/>
              <a:buChar char="■"/>
            </a:pPr>
            <a:r>
              <a:rPr lang="en" sz="1600">
                <a:solidFill>
                  <a:srgbClr val="1155CC"/>
                </a:solidFill>
                <a:latin typeface="Catamaran"/>
                <a:ea typeface="Catamaran"/>
                <a:cs typeface="Catamaran"/>
                <a:sym typeface="Catamaran"/>
              </a:rPr>
              <a:t>English - </a:t>
            </a:r>
            <a:r>
              <a:rPr lang="en" sz="1600">
                <a:solidFill>
                  <a:srgbClr val="000000"/>
                </a:solidFill>
                <a:latin typeface="Catamaran"/>
                <a:ea typeface="Catamaran"/>
                <a:cs typeface="Catamaran"/>
                <a:sym typeface="Catamaran"/>
              </a:rPr>
              <a:t>do not have a gender associated with the noun ‘</a:t>
            </a:r>
            <a:r>
              <a:rPr i="1" lang="en" sz="1600">
                <a:solidFill>
                  <a:srgbClr val="000000"/>
                </a:solidFill>
                <a:latin typeface="Catamaran"/>
                <a:ea typeface="Catamaran"/>
                <a:cs typeface="Catamaran"/>
                <a:sym typeface="Catamaran"/>
              </a:rPr>
              <a:t>bread</a:t>
            </a:r>
            <a:r>
              <a:rPr lang="en" sz="1600">
                <a:solidFill>
                  <a:srgbClr val="000000"/>
                </a:solidFill>
                <a:latin typeface="Catamaran"/>
                <a:ea typeface="Catamaran"/>
                <a:cs typeface="Catamaran"/>
                <a:sym typeface="Catamaran"/>
              </a:rPr>
              <a:t>’. </a:t>
            </a:r>
            <a:endParaRPr sz="1600">
              <a:solidFill>
                <a:srgbClr val="000000"/>
              </a:solidFill>
              <a:latin typeface="Catamaran"/>
              <a:ea typeface="Catamaran"/>
              <a:cs typeface="Catamaran"/>
              <a:sym typeface="Catamaran"/>
            </a:endParaRPr>
          </a:p>
          <a:p>
            <a:pPr indent="-330200" lvl="2" marL="1371600" rtl="0" algn="just">
              <a:lnSpc>
                <a:spcPct val="200000"/>
              </a:lnSpc>
              <a:spcBef>
                <a:spcPts val="0"/>
              </a:spcBef>
              <a:spcAft>
                <a:spcPts val="0"/>
              </a:spcAft>
              <a:buClr>
                <a:srgbClr val="000000"/>
              </a:buClr>
              <a:buSzPts val="1600"/>
              <a:buFont typeface="Catamaran"/>
              <a:buChar char="■"/>
            </a:pPr>
            <a:r>
              <a:rPr lang="en" sz="1600">
                <a:solidFill>
                  <a:srgbClr val="1155CC"/>
                </a:solidFill>
                <a:latin typeface="Catamaran"/>
                <a:ea typeface="Catamaran"/>
                <a:cs typeface="Catamaran"/>
                <a:sym typeface="Catamaran"/>
              </a:rPr>
              <a:t>Russian</a:t>
            </a:r>
            <a:r>
              <a:rPr lang="en" sz="1600">
                <a:solidFill>
                  <a:srgbClr val="000000"/>
                </a:solidFill>
                <a:latin typeface="Catamaran"/>
                <a:ea typeface="Catamaran"/>
                <a:cs typeface="Catamaran"/>
                <a:sym typeface="Catamaran"/>
              </a:rPr>
              <a:t> language, each noun is assigned a gender (masculine, feminine, or neuter ) And bread is ‘Masculine’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The </a:t>
            </a:r>
            <a:r>
              <a:rPr lang="en" sz="1600">
                <a:solidFill>
                  <a:schemeClr val="dk2"/>
                </a:solidFill>
                <a:latin typeface="Catamaran"/>
                <a:ea typeface="Catamaran"/>
                <a:cs typeface="Catamaran"/>
                <a:sym typeface="Catamaran"/>
              </a:rPr>
              <a:t>grammar and morphology</a:t>
            </a:r>
            <a:r>
              <a:rPr lang="en" sz="1600">
                <a:solidFill>
                  <a:srgbClr val="000000"/>
                </a:solidFill>
                <a:latin typeface="Catamaran"/>
                <a:ea typeface="Catamaran"/>
                <a:cs typeface="Catamaran"/>
                <a:sym typeface="Catamaran"/>
              </a:rPr>
              <a:t> of languages are so different and unique making it tough for machines to understand the language.</a:t>
            </a:r>
            <a:endParaRPr sz="1600">
              <a:solidFill>
                <a:srgbClr val="000000"/>
              </a:solidFill>
              <a:latin typeface="Catamaran"/>
              <a:ea typeface="Catamaran"/>
              <a:cs typeface="Catamaran"/>
              <a:sym typeface="Catamar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24" name="Google Shape;32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b="1" lang="en" sz="1600">
                <a:solidFill>
                  <a:srgbClr val="000000"/>
                </a:solidFill>
                <a:latin typeface="Catamaran"/>
                <a:ea typeface="Catamaran"/>
                <a:cs typeface="Catamaran"/>
                <a:sym typeface="Catamaran"/>
              </a:rPr>
              <a:t>Out of Vocabulary problem </a:t>
            </a:r>
            <a:endParaRPr b="1"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Machines can only handle data that they have seen before.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It is unable to adapt well to </a:t>
            </a:r>
            <a:r>
              <a:rPr lang="en" sz="1600">
                <a:solidFill>
                  <a:schemeClr val="accent5"/>
                </a:solidFill>
                <a:latin typeface="Catamaran"/>
                <a:ea typeface="Catamaran"/>
                <a:cs typeface="Catamaran"/>
                <a:sym typeface="Catamaran"/>
              </a:rPr>
              <a:t>new words</a:t>
            </a:r>
            <a:r>
              <a:rPr lang="en" sz="1600">
                <a:solidFill>
                  <a:srgbClr val="000000"/>
                </a:solidFill>
                <a:latin typeface="Catamaran"/>
                <a:ea typeface="Catamaran"/>
                <a:cs typeface="Catamaran"/>
                <a:sym typeface="Catamaran"/>
              </a:rPr>
              <a:t>. (Unsupervised problem)</a:t>
            </a:r>
            <a:endParaRPr sz="1600">
              <a:solidFill>
                <a:srgbClr val="000000"/>
              </a:solidFill>
              <a:latin typeface="Catamaran"/>
              <a:ea typeface="Catamaran"/>
              <a:cs typeface="Catamaran"/>
              <a:sym typeface="Catamaran"/>
            </a:endParaRPr>
          </a:p>
          <a:p>
            <a:pPr indent="-330200" lvl="0" marL="457200" rtl="0" algn="just">
              <a:lnSpc>
                <a:spcPct val="200000"/>
              </a:lnSpc>
              <a:spcBef>
                <a:spcPts val="0"/>
              </a:spcBef>
              <a:spcAft>
                <a:spcPts val="0"/>
              </a:spcAft>
              <a:buClr>
                <a:srgbClr val="000000"/>
              </a:buClr>
              <a:buSzPts val="1600"/>
              <a:buFont typeface="Catamaran"/>
              <a:buChar char="●"/>
            </a:pPr>
            <a:r>
              <a:rPr b="1" lang="en" sz="1600">
                <a:solidFill>
                  <a:srgbClr val="000000"/>
                </a:solidFill>
                <a:latin typeface="Catamaran"/>
                <a:ea typeface="Catamaran"/>
                <a:cs typeface="Catamaran"/>
                <a:sym typeface="Catamaran"/>
              </a:rPr>
              <a:t>Language generation </a:t>
            </a:r>
            <a:endParaRPr b="1"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For chatbots to work effectively, they need to first understand the constructed sentences which are </a:t>
            </a:r>
            <a:r>
              <a:rPr lang="en" sz="1600">
                <a:solidFill>
                  <a:schemeClr val="accent5"/>
                </a:solidFill>
                <a:latin typeface="Catamaran"/>
                <a:ea typeface="Catamaran"/>
                <a:cs typeface="Catamaran"/>
                <a:sym typeface="Catamaran"/>
              </a:rPr>
              <a:t>grammatically correct, understand its meaning and context </a:t>
            </a:r>
            <a:r>
              <a:rPr lang="en" sz="1600">
                <a:solidFill>
                  <a:srgbClr val="000000"/>
                </a:solidFill>
                <a:latin typeface="Catamaran"/>
                <a:ea typeface="Catamaran"/>
                <a:cs typeface="Catamaran"/>
                <a:sym typeface="Catamaran"/>
              </a:rPr>
              <a:t>and effectively reply to customer queries.</a:t>
            </a:r>
            <a:endParaRPr sz="1600">
              <a:solidFill>
                <a:srgbClr val="000000"/>
              </a:solidFill>
              <a:latin typeface="Catamaran"/>
              <a:ea typeface="Catamaran"/>
              <a:cs typeface="Catamaran"/>
              <a:sym typeface="Catamaran"/>
            </a:endParaRPr>
          </a:p>
          <a:p>
            <a:pPr indent="0" lvl="0" marL="0" rtl="0" algn="l">
              <a:lnSpc>
                <a:spcPct val="200000"/>
              </a:lnSpc>
              <a:spcBef>
                <a:spcPts val="0"/>
              </a:spcBef>
              <a:spcAft>
                <a:spcPts val="1600"/>
              </a:spcAft>
              <a:buNone/>
            </a:pPr>
            <a:r>
              <a:t/>
            </a:r>
            <a:endParaRPr sz="1600">
              <a:latin typeface="Catamaran"/>
              <a:ea typeface="Catamaran"/>
              <a:cs typeface="Catamaran"/>
              <a:sym typeface="Catamar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30" name="Google Shape;33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dk1"/>
              </a:buClr>
              <a:buSzPts val="1700"/>
              <a:buChar char="●"/>
            </a:pPr>
            <a:r>
              <a:rPr b="1" lang="en" sz="1700">
                <a:solidFill>
                  <a:schemeClr val="dk1"/>
                </a:solidFill>
              </a:rPr>
              <a:t>Syntactic Ambiguity/ </a:t>
            </a:r>
            <a:r>
              <a:rPr b="1" lang="en" sz="1700">
                <a:solidFill>
                  <a:srgbClr val="000000"/>
                </a:solidFill>
              </a:rPr>
              <a:t>grammatical ambiguity</a:t>
            </a:r>
            <a:endParaRPr b="1" sz="1700">
              <a:solidFill>
                <a:schemeClr val="dk1"/>
              </a:solidFill>
            </a:endParaRPr>
          </a:p>
          <a:p>
            <a:pPr indent="-336550" lvl="1" marL="914400" rtl="0" algn="just">
              <a:lnSpc>
                <a:spcPct val="200000"/>
              </a:lnSpc>
              <a:spcBef>
                <a:spcPts val="0"/>
              </a:spcBef>
              <a:spcAft>
                <a:spcPts val="0"/>
              </a:spcAft>
              <a:buClr>
                <a:srgbClr val="000000"/>
              </a:buClr>
              <a:buSzPts val="1700"/>
              <a:buChar char="○"/>
            </a:pPr>
            <a:r>
              <a:rPr lang="en" sz="1700">
                <a:solidFill>
                  <a:srgbClr val="000000"/>
                </a:solidFill>
              </a:rPr>
              <a:t>W</a:t>
            </a:r>
            <a:r>
              <a:rPr lang="en" sz="1700">
                <a:solidFill>
                  <a:srgbClr val="000000"/>
                </a:solidFill>
              </a:rPr>
              <a:t>hen we see </a:t>
            </a:r>
            <a:r>
              <a:rPr lang="en" sz="1700">
                <a:solidFill>
                  <a:schemeClr val="accent5"/>
                </a:solidFill>
              </a:rPr>
              <a:t>more than one meaning</a:t>
            </a:r>
            <a:r>
              <a:rPr lang="en" sz="1700">
                <a:solidFill>
                  <a:srgbClr val="000000"/>
                </a:solidFill>
              </a:rPr>
              <a:t> in a sequence of words. </a:t>
            </a:r>
            <a:endParaRPr/>
          </a:p>
        </p:txBody>
      </p:sp>
      <p:sp>
        <p:nvSpPr>
          <p:cNvPr id="331" name="Google Shape;331;p39"/>
          <p:cNvSpPr txBox="1"/>
          <p:nvPr/>
        </p:nvSpPr>
        <p:spPr>
          <a:xfrm>
            <a:off x="1305800" y="3668575"/>
            <a:ext cx="383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The chicken </a:t>
            </a:r>
            <a:r>
              <a:rPr lang="en" sz="1700">
                <a:highlight>
                  <a:srgbClr val="FF9900"/>
                </a:highlight>
                <a:latin typeface="Proxima Nova"/>
                <a:ea typeface="Proxima Nova"/>
                <a:cs typeface="Proxima Nova"/>
                <a:sym typeface="Proxima Nova"/>
              </a:rPr>
              <a:t>is ready</a:t>
            </a:r>
            <a:r>
              <a:rPr lang="en" sz="1700">
                <a:latin typeface="Proxima Nova"/>
                <a:ea typeface="Proxima Nova"/>
                <a:cs typeface="Proxima Nova"/>
                <a:sym typeface="Proxima Nova"/>
              </a:rPr>
              <a:t> to eat.</a:t>
            </a:r>
            <a:endParaRPr sz="1700">
              <a:latin typeface="Proxima Nova"/>
              <a:ea typeface="Proxima Nova"/>
              <a:cs typeface="Proxima Nova"/>
              <a:sym typeface="Proxima Nova"/>
            </a:endParaRPr>
          </a:p>
        </p:txBody>
      </p:sp>
      <p:sp>
        <p:nvSpPr>
          <p:cNvPr id="332" name="Google Shape;332;p39"/>
          <p:cNvSpPr/>
          <p:nvPr/>
        </p:nvSpPr>
        <p:spPr>
          <a:xfrm>
            <a:off x="2612075" y="2405550"/>
            <a:ext cx="5046900" cy="1064400"/>
          </a:xfrm>
          <a:prstGeom prst="wedgeRoundRectCallout">
            <a:avLst>
              <a:gd fmla="val -40647" name="adj1"/>
              <a:gd fmla="val 70390" name="adj2"/>
              <a:gd fmla="val 0" name="adj3"/>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Is the chicken ready to eat his food or the chicken is ready for someone else to it? </a:t>
            </a:r>
            <a:endParaRPr sz="1700">
              <a:latin typeface="Proxima Nova"/>
              <a:ea typeface="Proxima Nova"/>
              <a:cs typeface="Proxima Nova"/>
              <a:sym typeface="Proxima Nova"/>
            </a:endParaRPr>
          </a:p>
          <a:p>
            <a:pPr indent="0" lvl="0" marL="0" rtl="0" algn="l">
              <a:spcBef>
                <a:spcPts val="0"/>
              </a:spcBef>
              <a:spcAft>
                <a:spcPts val="0"/>
              </a:spcAft>
              <a:buNone/>
            </a:pPr>
            <a:r>
              <a:rPr lang="en" sz="1700">
                <a:latin typeface="Proxima Nova"/>
                <a:ea typeface="Proxima Nova"/>
                <a:cs typeface="Proxima Nova"/>
                <a:sym typeface="Proxima Nova"/>
              </a:rPr>
              <a:t>You never know. </a:t>
            </a:r>
            <a:endParaRPr sz="17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NLP is hard?</a:t>
            </a:r>
            <a:endParaRPr/>
          </a:p>
        </p:txBody>
      </p:sp>
      <p:sp>
        <p:nvSpPr>
          <p:cNvPr id="338" name="Google Shape;33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chemeClr val="dk1"/>
              </a:buClr>
              <a:buSzPts val="1700"/>
              <a:buChar char="●"/>
            </a:pPr>
            <a:r>
              <a:rPr b="1" lang="en" sz="1700">
                <a:solidFill>
                  <a:schemeClr val="dk1"/>
                </a:solidFill>
              </a:rPr>
              <a:t>Referential Ambiguity</a:t>
            </a:r>
            <a:endParaRPr b="1" sz="1700">
              <a:solidFill>
                <a:srgbClr val="000000"/>
              </a:solidFill>
            </a:endParaRPr>
          </a:p>
          <a:p>
            <a:pPr indent="-336550" lvl="1" marL="914400" rtl="0" algn="just">
              <a:lnSpc>
                <a:spcPct val="150000"/>
              </a:lnSpc>
              <a:spcBef>
                <a:spcPts val="0"/>
              </a:spcBef>
              <a:spcAft>
                <a:spcPts val="0"/>
              </a:spcAft>
              <a:buClr>
                <a:srgbClr val="000000"/>
              </a:buClr>
              <a:buSzPts val="1700"/>
              <a:buChar char="○"/>
            </a:pPr>
            <a:r>
              <a:rPr lang="en" sz="1700">
                <a:solidFill>
                  <a:srgbClr val="000000"/>
                </a:solidFill>
              </a:rPr>
              <a:t>Very often a text mentions as entity (something/someone), and then refers to it again, possibly in a different sentence, using another word. </a:t>
            </a:r>
            <a:endParaRPr sz="1700">
              <a:solidFill>
                <a:srgbClr val="000000"/>
              </a:solidFill>
            </a:endParaRPr>
          </a:p>
          <a:p>
            <a:pPr indent="-336550" lvl="1" marL="914400" rtl="0" algn="just">
              <a:lnSpc>
                <a:spcPct val="150000"/>
              </a:lnSpc>
              <a:spcBef>
                <a:spcPts val="0"/>
              </a:spcBef>
              <a:spcAft>
                <a:spcPts val="0"/>
              </a:spcAft>
              <a:buClr>
                <a:srgbClr val="000000"/>
              </a:buClr>
              <a:buSzPts val="1700"/>
              <a:buChar char="○"/>
            </a:pPr>
            <a:r>
              <a:rPr lang="en" sz="1700">
                <a:solidFill>
                  <a:srgbClr val="000000"/>
                </a:solidFill>
              </a:rPr>
              <a:t>Pronoun causing ambiguity when it is not clear which noun it is referring to.</a:t>
            </a:r>
            <a:endParaRPr sz="1700">
              <a:solidFill>
                <a:srgbClr val="000000"/>
              </a:solidFill>
            </a:endParaRPr>
          </a:p>
          <a:p>
            <a:pPr indent="0" lvl="0" marL="2286000" rtl="0" algn="just">
              <a:lnSpc>
                <a:spcPct val="150000"/>
              </a:lnSpc>
              <a:spcBef>
                <a:spcPts val="0"/>
              </a:spcBef>
              <a:spcAft>
                <a:spcPts val="0"/>
              </a:spcAft>
              <a:buNone/>
            </a:pPr>
            <a:r>
              <a:rPr i="1" lang="en" sz="1700">
                <a:solidFill>
                  <a:srgbClr val="9B59B6"/>
                </a:solidFill>
              </a:rPr>
              <a:t>S1: </a:t>
            </a:r>
            <a:r>
              <a:rPr i="1" lang="en" sz="1700">
                <a:solidFill>
                  <a:schemeClr val="accent5"/>
                </a:solidFill>
              </a:rPr>
              <a:t>“Jeff is my friend. </a:t>
            </a:r>
            <a:r>
              <a:rPr i="1" lang="en" sz="1700">
                <a:solidFill>
                  <a:schemeClr val="dk2"/>
                </a:solidFill>
              </a:rPr>
              <a:t>He</a:t>
            </a:r>
            <a:r>
              <a:rPr i="1" lang="en" sz="1700">
                <a:solidFill>
                  <a:schemeClr val="accent5"/>
                </a:solidFill>
              </a:rPr>
              <a:t> likes to sell”.</a:t>
            </a:r>
            <a:endParaRPr i="1" sz="1700">
              <a:solidFill>
                <a:schemeClr val="accent5"/>
              </a:solidFill>
            </a:endParaRPr>
          </a:p>
          <a:p>
            <a:pPr indent="-336550" lvl="2" marL="1371600" rtl="0" algn="just">
              <a:lnSpc>
                <a:spcPct val="150000"/>
              </a:lnSpc>
              <a:spcBef>
                <a:spcPts val="0"/>
              </a:spcBef>
              <a:spcAft>
                <a:spcPts val="0"/>
              </a:spcAft>
              <a:buClr>
                <a:srgbClr val="000000"/>
              </a:buClr>
              <a:buSzPts val="1700"/>
              <a:buChar char="■"/>
            </a:pPr>
            <a:r>
              <a:rPr lang="en" sz="1700">
                <a:solidFill>
                  <a:srgbClr val="000000"/>
                </a:solidFill>
              </a:rPr>
              <a:t>It is difficult for the computers to decipher what </a:t>
            </a:r>
            <a:r>
              <a:rPr b="1" lang="en" sz="1700">
                <a:solidFill>
                  <a:srgbClr val="000000"/>
                </a:solidFill>
              </a:rPr>
              <a:t>person/entity</a:t>
            </a:r>
            <a:r>
              <a:rPr lang="en" sz="1700">
                <a:solidFill>
                  <a:srgbClr val="000000"/>
                </a:solidFill>
              </a:rPr>
              <a:t> the pronoun </a:t>
            </a:r>
            <a:r>
              <a:rPr b="1" lang="en" sz="1700">
                <a:solidFill>
                  <a:srgbClr val="000000"/>
                </a:solidFill>
              </a:rPr>
              <a:t>he</a:t>
            </a:r>
            <a:r>
              <a:rPr lang="en" sz="1700">
                <a:solidFill>
                  <a:srgbClr val="000000"/>
                </a:solidFill>
              </a:rPr>
              <a:t> is referring to.</a:t>
            </a:r>
            <a:endParaRPr sz="1700">
              <a:solidFill>
                <a:srgbClr val="000000"/>
              </a:solidFill>
            </a:endParaRPr>
          </a:p>
        </p:txBody>
      </p:sp>
      <p:sp>
        <p:nvSpPr>
          <p:cNvPr id="339" name="Google Shape;339;p40"/>
          <p:cNvSpPr txBox="1"/>
          <p:nvPr/>
        </p:nvSpPr>
        <p:spPr>
          <a:xfrm>
            <a:off x="1686800" y="4439825"/>
            <a:ext cx="72264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rgbClr val="9B59B6"/>
                </a:solidFill>
                <a:latin typeface="Proxima Nova"/>
                <a:ea typeface="Proxima Nova"/>
                <a:cs typeface="Proxima Nova"/>
                <a:sym typeface="Proxima Nova"/>
              </a:rPr>
              <a:t>S2:</a:t>
            </a:r>
            <a:r>
              <a:rPr i="1" lang="en" sz="1700">
                <a:latin typeface="Proxima Nova"/>
                <a:ea typeface="Proxima Nova"/>
                <a:cs typeface="Proxima Nova"/>
                <a:sym typeface="Proxima Nova"/>
              </a:rPr>
              <a:t> </a:t>
            </a:r>
            <a:r>
              <a:rPr i="1" lang="en" sz="1700">
                <a:solidFill>
                  <a:schemeClr val="accent5"/>
                </a:solidFill>
                <a:latin typeface="Proxima Nova"/>
                <a:ea typeface="Proxima Nova"/>
                <a:cs typeface="Proxima Nova"/>
                <a:sym typeface="Proxima Nova"/>
              </a:rPr>
              <a:t>Jane met Teresa and Harvey. </a:t>
            </a:r>
            <a:r>
              <a:rPr i="1" lang="en" sz="1700">
                <a:solidFill>
                  <a:schemeClr val="dk2"/>
                </a:solidFill>
                <a:highlight>
                  <a:srgbClr val="FCFCFC"/>
                </a:highlight>
                <a:latin typeface="Proxima Nova"/>
                <a:ea typeface="Proxima Nova"/>
                <a:cs typeface="Proxima Nova"/>
                <a:sym typeface="Proxima Nova"/>
              </a:rPr>
              <a:t>They</a:t>
            </a:r>
            <a:r>
              <a:rPr b="1" i="1" lang="en" sz="1700">
                <a:solidFill>
                  <a:schemeClr val="dk2"/>
                </a:solidFill>
                <a:latin typeface="Proxima Nova"/>
                <a:ea typeface="Proxima Nova"/>
                <a:cs typeface="Proxima Nova"/>
                <a:sym typeface="Proxima Nova"/>
              </a:rPr>
              <a:t> </a:t>
            </a:r>
            <a:r>
              <a:rPr i="1" lang="en" sz="1700">
                <a:solidFill>
                  <a:schemeClr val="accent5"/>
                </a:solidFill>
                <a:latin typeface="Proxima Nova"/>
                <a:ea typeface="Proxima Nova"/>
                <a:cs typeface="Proxima Nova"/>
                <a:sym typeface="Proxima Nova"/>
              </a:rPr>
              <a:t>went to restaurant</a:t>
            </a:r>
            <a:endParaRPr i="1" sz="1700">
              <a:solidFill>
                <a:schemeClr val="accent5"/>
              </a:solidFill>
              <a:latin typeface="Proxima Nova"/>
              <a:ea typeface="Proxima Nova"/>
              <a:cs typeface="Proxima Nova"/>
              <a:sym typeface="Proxima Nova"/>
            </a:endParaRPr>
          </a:p>
        </p:txBody>
      </p:sp>
      <p:sp>
        <p:nvSpPr>
          <p:cNvPr id="340" name="Google Shape;340;p40"/>
          <p:cNvSpPr/>
          <p:nvPr/>
        </p:nvSpPr>
        <p:spPr>
          <a:xfrm>
            <a:off x="5044277" y="3726875"/>
            <a:ext cx="3920700" cy="664500"/>
          </a:xfrm>
          <a:prstGeom prst="wedgeRoundRectCallout">
            <a:avLst>
              <a:gd fmla="val -40647" name="adj1"/>
              <a:gd fmla="val 70390" name="adj2"/>
              <a:gd fmla="val 0" name="adj3"/>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Proxima Nova"/>
                <a:ea typeface="Proxima Nova"/>
                <a:cs typeface="Proxima Nova"/>
                <a:sym typeface="Proxima Nova"/>
              </a:rPr>
              <a:t>They refer to Jane and Teresa or all?</a:t>
            </a:r>
            <a:endParaRPr sz="17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else is NLU difficult?</a:t>
            </a:r>
            <a:endParaRPr/>
          </a:p>
        </p:txBody>
      </p:sp>
      <p:sp>
        <p:nvSpPr>
          <p:cNvPr id="346" name="Google Shape;346;p41"/>
          <p:cNvSpPr/>
          <p:nvPr/>
        </p:nvSpPr>
        <p:spPr>
          <a:xfrm>
            <a:off x="358425" y="1404000"/>
            <a:ext cx="2599800" cy="1313700"/>
          </a:xfrm>
          <a:prstGeom prst="roundRect">
            <a:avLst>
              <a:gd fmla="val 16667" name="adj"/>
            </a:avLst>
          </a:prstGeom>
          <a:solidFill>
            <a:srgbClr val="D9EAD3"/>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non-standard English</a:t>
            </a:r>
            <a:endParaRPr b="1"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latin typeface="Proxima Nova"/>
                <a:ea typeface="Proxima Nova"/>
                <a:cs typeface="Proxima Nova"/>
                <a:sym typeface="Proxima Nova"/>
              </a:rPr>
              <a:t>Great job @justinbieber! Were SOO PROUD of what youve accomplished! U taught us 2 #neversaynever &amp; you yourself should never give up either♥</a:t>
            </a:r>
            <a:endParaRPr sz="1000">
              <a:latin typeface="Proxima Nova"/>
              <a:ea typeface="Proxima Nova"/>
              <a:cs typeface="Proxima Nova"/>
              <a:sym typeface="Proxima Nova"/>
            </a:endParaRPr>
          </a:p>
        </p:txBody>
      </p:sp>
      <p:sp>
        <p:nvSpPr>
          <p:cNvPr id="347" name="Google Shape;347;p41"/>
          <p:cNvSpPr/>
          <p:nvPr/>
        </p:nvSpPr>
        <p:spPr>
          <a:xfrm>
            <a:off x="3188075" y="1327800"/>
            <a:ext cx="2668200" cy="1313700"/>
          </a:xfrm>
          <a:prstGeom prst="roundRect">
            <a:avLst>
              <a:gd fmla="val 16667" name="adj"/>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segmentation issues</a:t>
            </a:r>
            <a:endParaRPr>
              <a:latin typeface="Calibri"/>
              <a:ea typeface="Calibri"/>
              <a:cs typeface="Calibri"/>
              <a:sym typeface="Calibri"/>
            </a:endParaRPr>
          </a:p>
          <a:p>
            <a:pPr indent="0" lvl="0" marL="0" rtl="0" algn="ctr">
              <a:lnSpc>
                <a:spcPct val="115000"/>
              </a:lnSpc>
              <a:spcBef>
                <a:spcPts val="300"/>
              </a:spcBef>
              <a:spcAft>
                <a:spcPts val="0"/>
              </a:spcAft>
              <a:buNone/>
            </a:pPr>
            <a:r>
              <a:rPr lang="en" sz="1200">
                <a:highlight>
                  <a:srgbClr val="C9DAF8"/>
                </a:highlight>
                <a:latin typeface="Calibri"/>
                <a:ea typeface="Calibri"/>
                <a:cs typeface="Calibri"/>
                <a:sym typeface="Calibri"/>
              </a:rPr>
              <a:t>t</a:t>
            </a:r>
            <a:r>
              <a:rPr lang="en" sz="1200">
                <a:highlight>
                  <a:srgbClr val="C9DAF8"/>
                </a:highlight>
                <a:latin typeface="Calibri"/>
                <a:ea typeface="Calibri"/>
                <a:cs typeface="Calibri"/>
                <a:sym typeface="Calibri"/>
              </a:rPr>
              <a:t>he</a:t>
            </a:r>
            <a:r>
              <a:rPr lang="en" sz="1200">
                <a:latin typeface="Calibri"/>
                <a:ea typeface="Calibri"/>
                <a:cs typeface="Calibri"/>
                <a:sym typeface="Calibri"/>
              </a:rPr>
              <a:t> </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New </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York-New</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Haven</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Railroad</a:t>
            </a:r>
            <a:endParaRPr sz="1200">
              <a:highlight>
                <a:srgbClr val="C9DAF8"/>
              </a:highlight>
              <a:latin typeface="Calibri"/>
              <a:ea typeface="Calibri"/>
              <a:cs typeface="Calibri"/>
              <a:sym typeface="Calibri"/>
            </a:endParaRPr>
          </a:p>
          <a:p>
            <a:pPr indent="0" lvl="0" marL="0" rtl="0" algn="ctr">
              <a:lnSpc>
                <a:spcPct val="115000"/>
              </a:lnSpc>
              <a:spcBef>
                <a:spcPts val="300"/>
              </a:spcBef>
              <a:spcAft>
                <a:spcPts val="0"/>
              </a:spcAft>
              <a:buNone/>
            </a:pPr>
            <a:r>
              <a:rPr lang="en" sz="1200">
                <a:highlight>
                  <a:srgbClr val="C9DAF8"/>
                </a:highlight>
                <a:latin typeface="Calibri"/>
                <a:ea typeface="Calibri"/>
                <a:cs typeface="Calibri"/>
                <a:sym typeface="Calibri"/>
              </a:rPr>
              <a:t>the</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New  York</a:t>
            </a:r>
            <a:r>
              <a:rPr lang="en" sz="1200">
                <a:latin typeface="Calibri"/>
                <a:ea typeface="Calibri"/>
                <a:cs typeface="Calibri"/>
                <a:sym typeface="Calibri"/>
              </a:rPr>
              <a:t> - </a:t>
            </a:r>
            <a:r>
              <a:rPr lang="en" sz="1200">
                <a:highlight>
                  <a:srgbClr val="C9DAF8"/>
                </a:highlight>
                <a:latin typeface="Calibri"/>
                <a:ea typeface="Calibri"/>
                <a:cs typeface="Calibri"/>
                <a:sym typeface="Calibri"/>
              </a:rPr>
              <a:t>New  Haven</a:t>
            </a:r>
            <a:r>
              <a:rPr lang="en" sz="1200">
                <a:latin typeface="Calibri"/>
                <a:ea typeface="Calibri"/>
                <a:cs typeface="Calibri"/>
                <a:sym typeface="Calibri"/>
              </a:rPr>
              <a:t> </a:t>
            </a:r>
            <a:r>
              <a:rPr lang="en" sz="1200">
                <a:highlight>
                  <a:srgbClr val="C9DAF8"/>
                </a:highlight>
                <a:latin typeface="Calibri"/>
                <a:ea typeface="Calibri"/>
                <a:cs typeface="Calibri"/>
                <a:sym typeface="Calibri"/>
              </a:rPr>
              <a:t>Railroad</a:t>
            </a:r>
            <a:endParaRPr sz="1000">
              <a:latin typeface="Proxima Nova"/>
              <a:ea typeface="Proxima Nova"/>
              <a:cs typeface="Proxima Nova"/>
              <a:sym typeface="Proxima Nova"/>
            </a:endParaRPr>
          </a:p>
        </p:txBody>
      </p:sp>
      <p:sp>
        <p:nvSpPr>
          <p:cNvPr id="348" name="Google Shape;348;p41"/>
          <p:cNvSpPr/>
          <p:nvPr/>
        </p:nvSpPr>
        <p:spPr>
          <a:xfrm>
            <a:off x="6225825" y="1327800"/>
            <a:ext cx="2599800" cy="1313700"/>
          </a:xfrm>
          <a:prstGeom prst="roundRect">
            <a:avLst>
              <a:gd fmla="val 16667" name="adj"/>
            </a:avLst>
          </a:prstGeom>
          <a:solidFill>
            <a:srgbClr val="C9DAF8"/>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idioms</a:t>
            </a:r>
            <a:endParaRPr b="1" sz="18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dark horse</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get cold feet</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lose face</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throw in the towel</a:t>
            </a:r>
            <a:endParaRPr sz="1200">
              <a:latin typeface="Proxima Nova"/>
              <a:ea typeface="Proxima Nova"/>
              <a:cs typeface="Proxima Nova"/>
              <a:sym typeface="Proxima Nova"/>
            </a:endParaRPr>
          </a:p>
        </p:txBody>
      </p:sp>
      <p:sp>
        <p:nvSpPr>
          <p:cNvPr id="349" name="Google Shape;349;p41"/>
          <p:cNvSpPr/>
          <p:nvPr/>
        </p:nvSpPr>
        <p:spPr>
          <a:xfrm>
            <a:off x="358425" y="3080400"/>
            <a:ext cx="2599800" cy="1313700"/>
          </a:xfrm>
          <a:prstGeom prst="roundRect">
            <a:avLst>
              <a:gd fmla="val 16667" name="adj"/>
            </a:avLst>
          </a:prstGeom>
          <a:solidFill>
            <a:srgbClr val="F4CCCC"/>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neologisms</a:t>
            </a:r>
            <a:endParaRPr b="1" sz="18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unfriend</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Retweet</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bromance</a:t>
            </a:r>
            <a:endParaRPr sz="1900">
              <a:latin typeface="Proxima Nova"/>
              <a:ea typeface="Proxima Nova"/>
              <a:cs typeface="Proxima Nova"/>
              <a:sym typeface="Proxima Nova"/>
            </a:endParaRPr>
          </a:p>
        </p:txBody>
      </p:sp>
      <p:sp>
        <p:nvSpPr>
          <p:cNvPr id="350" name="Google Shape;350;p41"/>
          <p:cNvSpPr/>
          <p:nvPr/>
        </p:nvSpPr>
        <p:spPr>
          <a:xfrm>
            <a:off x="3334775" y="3080400"/>
            <a:ext cx="2599800" cy="1313700"/>
          </a:xfrm>
          <a:prstGeom prst="roundRect">
            <a:avLst>
              <a:gd fmla="val 16667" name="adj"/>
            </a:avLst>
          </a:prstGeom>
          <a:solidFill>
            <a:srgbClr val="D9D2E9"/>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world knowledge</a:t>
            </a:r>
            <a:endParaRPr b="1" sz="1800">
              <a:latin typeface="Proxima Nova"/>
              <a:ea typeface="Proxima Nova"/>
              <a:cs typeface="Proxima Nova"/>
              <a:sym typeface="Proxima Nova"/>
            </a:endParaRPr>
          </a:p>
          <a:p>
            <a:pPr indent="0" lvl="0" marL="0" rtl="0" algn="ctr">
              <a:lnSpc>
                <a:spcPct val="115000"/>
              </a:lnSpc>
              <a:spcBef>
                <a:spcPts val="300"/>
              </a:spcBef>
              <a:spcAft>
                <a:spcPts val="0"/>
              </a:spcAft>
              <a:buNone/>
            </a:pPr>
            <a:r>
              <a:rPr lang="en" sz="1200">
                <a:latin typeface="Proxima Nova"/>
                <a:ea typeface="Proxima Nova"/>
                <a:cs typeface="Proxima Nova"/>
                <a:sym typeface="Proxima Nova"/>
              </a:rPr>
              <a:t>Mary and Sue are sisters.</a:t>
            </a:r>
            <a:endParaRPr sz="1200">
              <a:latin typeface="Proxima Nova"/>
              <a:ea typeface="Proxima Nova"/>
              <a:cs typeface="Proxima Nova"/>
              <a:sym typeface="Proxima Nova"/>
            </a:endParaRPr>
          </a:p>
          <a:p>
            <a:pPr indent="0" lvl="0" marL="0" rtl="0" algn="ctr">
              <a:lnSpc>
                <a:spcPct val="115000"/>
              </a:lnSpc>
              <a:spcBef>
                <a:spcPts val="300"/>
              </a:spcBef>
              <a:spcAft>
                <a:spcPts val="0"/>
              </a:spcAft>
              <a:buNone/>
            </a:pPr>
            <a:r>
              <a:rPr lang="en" sz="1200">
                <a:latin typeface="Proxima Nova"/>
                <a:ea typeface="Proxima Nova"/>
                <a:cs typeface="Proxima Nova"/>
                <a:sym typeface="Proxima Nova"/>
              </a:rPr>
              <a:t>Mary and Sue are mothers.</a:t>
            </a:r>
            <a:endParaRPr sz="1900">
              <a:latin typeface="Proxima Nova"/>
              <a:ea typeface="Proxima Nova"/>
              <a:cs typeface="Proxima Nova"/>
              <a:sym typeface="Proxima Nova"/>
            </a:endParaRPr>
          </a:p>
        </p:txBody>
      </p:sp>
      <p:sp>
        <p:nvSpPr>
          <p:cNvPr id="351" name="Google Shape;351;p41"/>
          <p:cNvSpPr/>
          <p:nvPr/>
        </p:nvSpPr>
        <p:spPr>
          <a:xfrm>
            <a:off x="6306575" y="3080400"/>
            <a:ext cx="2599800" cy="1313700"/>
          </a:xfrm>
          <a:prstGeom prst="roundRect">
            <a:avLst>
              <a:gd fmla="val 16667" name="adj"/>
            </a:avLst>
          </a:prstGeom>
          <a:solidFill>
            <a:srgbClr val="FFF2CC"/>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tricky entity names</a:t>
            </a:r>
            <a:endParaRPr sz="1800">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200">
                <a:latin typeface="Proxima Nova"/>
                <a:ea typeface="Proxima Nova"/>
                <a:cs typeface="Proxima Nova"/>
                <a:sym typeface="Proxima Nova"/>
              </a:rPr>
              <a:t>Where is </a:t>
            </a:r>
            <a:r>
              <a:rPr i="1" lang="en" sz="1200">
                <a:latin typeface="Proxima Nova"/>
                <a:ea typeface="Proxima Nova"/>
                <a:cs typeface="Proxima Nova"/>
                <a:sym typeface="Proxima Nova"/>
              </a:rPr>
              <a:t>A Bug’s Life</a:t>
            </a:r>
            <a:r>
              <a:rPr lang="en" sz="1200">
                <a:latin typeface="Proxima Nova"/>
                <a:ea typeface="Proxima Nova"/>
                <a:cs typeface="Proxima Nova"/>
                <a:sym typeface="Proxima Nova"/>
              </a:rPr>
              <a:t> playing …</a:t>
            </a:r>
            <a:endParaRPr sz="1200">
              <a:latin typeface="Proxima Nova"/>
              <a:ea typeface="Proxima Nova"/>
              <a:cs typeface="Proxima Nova"/>
              <a:sym typeface="Proxima Nova"/>
            </a:endParaRPr>
          </a:p>
          <a:p>
            <a:pPr indent="0" lvl="0" marL="0" rtl="0" algn="ctr">
              <a:lnSpc>
                <a:spcPct val="115000"/>
              </a:lnSpc>
              <a:spcBef>
                <a:spcPts val="300"/>
              </a:spcBef>
              <a:spcAft>
                <a:spcPts val="0"/>
              </a:spcAft>
              <a:buNone/>
            </a:pPr>
            <a:r>
              <a:rPr i="1" lang="en" sz="1200">
                <a:latin typeface="Proxima Nova"/>
                <a:ea typeface="Proxima Nova"/>
                <a:cs typeface="Proxima Nova"/>
                <a:sym typeface="Proxima Nova"/>
              </a:rPr>
              <a:t>Let It Be</a:t>
            </a:r>
            <a:r>
              <a:rPr lang="en" sz="1200">
                <a:latin typeface="Proxima Nova"/>
                <a:ea typeface="Proxima Nova"/>
                <a:cs typeface="Proxima Nova"/>
                <a:sym typeface="Proxima Nova"/>
              </a:rPr>
              <a:t> was recorded …</a:t>
            </a:r>
            <a:endParaRPr sz="1200">
              <a:latin typeface="Proxima Nova"/>
              <a:ea typeface="Proxima Nova"/>
              <a:cs typeface="Proxima Nova"/>
              <a:sym typeface="Proxima Nova"/>
            </a:endParaRPr>
          </a:p>
          <a:p>
            <a:pPr indent="0" lvl="0" marL="0" rtl="0" algn="ctr">
              <a:lnSpc>
                <a:spcPct val="115000"/>
              </a:lnSpc>
              <a:spcBef>
                <a:spcPts val="300"/>
              </a:spcBef>
              <a:spcAft>
                <a:spcPts val="0"/>
              </a:spcAft>
              <a:buNone/>
            </a:pPr>
            <a:r>
              <a:rPr lang="en" sz="1200">
                <a:latin typeface="Proxima Nova"/>
                <a:ea typeface="Proxima Nova"/>
                <a:cs typeface="Proxima Nova"/>
                <a:sym typeface="Proxima Nova"/>
              </a:rPr>
              <a:t>… a mutation on the </a:t>
            </a:r>
            <a:r>
              <a:rPr i="1" lang="en" sz="1200">
                <a:latin typeface="Proxima Nova"/>
                <a:ea typeface="Proxima Nova"/>
                <a:cs typeface="Proxima Nova"/>
                <a:sym typeface="Proxima Nova"/>
              </a:rPr>
              <a:t>for</a:t>
            </a:r>
            <a:r>
              <a:rPr lang="en" sz="1200">
                <a:latin typeface="Proxima Nova"/>
                <a:ea typeface="Proxima Nova"/>
                <a:cs typeface="Proxima Nova"/>
                <a:sym typeface="Proxima Nova"/>
              </a:rPr>
              <a:t> gene …</a:t>
            </a:r>
            <a:endParaRPr sz="1200">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2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Applications</a:t>
            </a:r>
            <a:endParaRPr/>
          </a:p>
        </p:txBody>
      </p:sp>
      <p:sp>
        <p:nvSpPr>
          <p:cNvPr id="357" name="Google Shape;357;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Clr>
                <a:srgbClr val="FF7351"/>
              </a:buClr>
              <a:buSzPts val="1800"/>
              <a:buChar char="●"/>
            </a:pPr>
            <a:r>
              <a:rPr lang="en">
                <a:solidFill>
                  <a:srgbClr val="FF7351"/>
                </a:solidFill>
              </a:rPr>
              <a:t>Progress in NLP</a:t>
            </a:r>
            <a:endParaRPr>
              <a:solidFill>
                <a:srgbClr val="FF7351"/>
              </a:solidFill>
            </a:endParaRPr>
          </a:p>
          <a:p>
            <a:pPr indent="-342900" lvl="0" marL="457200" rtl="0" algn="l">
              <a:lnSpc>
                <a:spcPct val="200000"/>
              </a:lnSpc>
              <a:spcBef>
                <a:spcPts val="0"/>
              </a:spcBef>
              <a:spcAft>
                <a:spcPts val="0"/>
              </a:spcAft>
              <a:buClr>
                <a:srgbClr val="FF7351"/>
              </a:buClr>
              <a:buSzPts val="1800"/>
              <a:buChar char="●"/>
            </a:pPr>
            <a:r>
              <a:rPr lang="en">
                <a:solidFill>
                  <a:srgbClr val="FF7351"/>
                </a:solidFill>
              </a:rPr>
              <a:t>3 </a:t>
            </a:r>
            <a:r>
              <a:rPr lang="en">
                <a:solidFill>
                  <a:srgbClr val="FF7351"/>
                </a:solidFill>
              </a:rPr>
              <a:t>Categories</a:t>
            </a:r>
            <a:endParaRPr>
              <a:solidFill>
                <a:srgbClr val="FF7351"/>
              </a:solidFill>
            </a:endParaRPr>
          </a:p>
          <a:p>
            <a:pPr indent="-342900" lvl="0" marL="457200" rtl="0" algn="l">
              <a:lnSpc>
                <a:spcPct val="200000"/>
              </a:lnSpc>
              <a:spcBef>
                <a:spcPts val="0"/>
              </a:spcBef>
              <a:spcAft>
                <a:spcPts val="0"/>
              </a:spcAft>
              <a:buClr>
                <a:srgbClr val="FF7351"/>
              </a:buClr>
              <a:buSzPts val="1800"/>
              <a:buChar char="●"/>
            </a:pPr>
            <a:r>
              <a:rPr lang="en">
                <a:solidFill>
                  <a:srgbClr val="FF7351"/>
                </a:solidFill>
              </a:rPr>
              <a:t>Real time Examples</a:t>
            </a:r>
            <a:endParaRPr>
              <a:solidFill>
                <a:srgbClr val="FF735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Emerging AI Technologies</a:t>
            </a:r>
            <a:endParaRPr/>
          </a:p>
          <a:p>
            <a:pPr indent="0" lvl="0" marL="0" rtl="0" algn="l">
              <a:spcBef>
                <a:spcPts val="0"/>
              </a:spcBef>
              <a:spcAft>
                <a:spcPts val="0"/>
              </a:spcAft>
              <a:buNone/>
            </a:pPr>
            <a:r>
              <a:t/>
            </a:r>
            <a:endParaRPr/>
          </a:p>
        </p:txBody>
      </p:sp>
      <p:sp>
        <p:nvSpPr>
          <p:cNvPr id="164" name="Google Shape;164;p16"/>
          <p:cNvSpPr txBox="1"/>
          <p:nvPr>
            <p:ph idx="1" type="body"/>
          </p:nvPr>
        </p:nvSpPr>
        <p:spPr>
          <a:xfrm>
            <a:off x="237600" y="922475"/>
            <a:ext cx="3043500" cy="35412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Catamaran"/>
              <a:buChar char="●"/>
            </a:pPr>
            <a:r>
              <a:rPr lang="en" sz="1300">
                <a:solidFill>
                  <a:schemeClr val="dk2"/>
                </a:solidFill>
                <a:latin typeface="Catamaran"/>
                <a:ea typeface="Catamaran"/>
                <a:cs typeface="Catamaran"/>
                <a:sym typeface="Catamaran"/>
              </a:rPr>
              <a:t>Object detection</a:t>
            </a:r>
            <a:r>
              <a:rPr lang="en" sz="1300">
                <a:solidFill>
                  <a:srgbClr val="000000"/>
                </a:solidFill>
                <a:latin typeface="Catamaran"/>
                <a:ea typeface="Catamaran"/>
                <a:cs typeface="Catamaran"/>
                <a:sym typeface="Catamaran"/>
              </a:rPr>
              <a:t> in images or video streams</a:t>
            </a:r>
            <a:endParaRPr sz="1300">
              <a:solidFill>
                <a:srgbClr val="000000"/>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Conversational smart </a:t>
            </a:r>
            <a:r>
              <a:rPr lang="en" sz="1300">
                <a:solidFill>
                  <a:schemeClr val="dk2"/>
                </a:solidFill>
                <a:latin typeface="Catamaran"/>
                <a:ea typeface="Catamaran"/>
                <a:cs typeface="Catamaran"/>
                <a:sym typeface="Catamaran"/>
              </a:rPr>
              <a:t>chatbots</a:t>
            </a:r>
            <a:r>
              <a:rPr lang="en" sz="1300">
                <a:solidFill>
                  <a:srgbClr val="000000"/>
                </a:solidFill>
                <a:latin typeface="Catamaran"/>
                <a:ea typeface="Catamaran"/>
                <a:cs typeface="Catamaran"/>
                <a:sym typeface="Catamaran"/>
              </a:rPr>
              <a:t> (text and speech)</a:t>
            </a:r>
            <a:endParaRPr sz="1300">
              <a:solidFill>
                <a:srgbClr val="000000"/>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chemeClr val="dk2"/>
                </a:solidFill>
                <a:latin typeface="Catamaran"/>
                <a:ea typeface="Catamaran"/>
                <a:cs typeface="Catamaran"/>
                <a:sym typeface="Catamaran"/>
              </a:rPr>
              <a:t>Speech-to-text </a:t>
            </a:r>
            <a:r>
              <a:rPr lang="en" sz="1300">
                <a:solidFill>
                  <a:srgbClr val="000000"/>
                </a:solidFill>
                <a:latin typeface="Catamaran"/>
                <a:ea typeface="Catamaran"/>
                <a:cs typeface="Catamaran"/>
                <a:sym typeface="Catamaran"/>
              </a:rPr>
              <a:t>and </a:t>
            </a:r>
            <a:r>
              <a:rPr lang="en" sz="1300">
                <a:solidFill>
                  <a:schemeClr val="dk2"/>
                </a:solidFill>
                <a:latin typeface="Catamaran"/>
                <a:ea typeface="Catamaran"/>
                <a:cs typeface="Catamaran"/>
                <a:sym typeface="Catamaran"/>
              </a:rPr>
              <a:t>text-to-speech</a:t>
            </a:r>
            <a:endParaRPr sz="1300">
              <a:solidFill>
                <a:schemeClr val="dk2"/>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Assistive </a:t>
            </a:r>
            <a:r>
              <a:rPr lang="en" sz="1300">
                <a:solidFill>
                  <a:schemeClr val="dk2"/>
                </a:solidFill>
                <a:latin typeface="Catamaran"/>
                <a:ea typeface="Catamaran"/>
                <a:cs typeface="Catamaran"/>
                <a:sym typeface="Catamaran"/>
              </a:rPr>
              <a:t>diagnostic solutions</a:t>
            </a:r>
            <a:endParaRPr sz="1300">
              <a:solidFill>
                <a:schemeClr val="dk2"/>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Contextual </a:t>
            </a:r>
            <a:r>
              <a:rPr lang="en" sz="1300">
                <a:solidFill>
                  <a:schemeClr val="dk2"/>
                </a:solidFill>
                <a:latin typeface="Catamaran"/>
                <a:ea typeface="Catamaran"/>
                <a:cs typeface="Catamaran"/>
                <a:sym typeface="Catamaran"/>
              </a:rPr>
              <a:t>data mining</a:t>
            </a:r>
            <a:r>
              <a:rPr lang="en" sz="1300">
                <a:solidFill>
                  <a:srgbClr val="000000"/>
                </a:solidFill>
                <a:latin typeface="Catamaran"/>
                <a:ea typeface="Catamaran"/>
                <a:cs typeface="Catamaran"/>
                <a:sym typeface="Catamaran"/>
              </a:rPr>
              <a:t> to discover complex patterns</a:t>
            </a:r>
            <a:endParaRPr sz="1300">
              <a:solidFill>
                <a:srgbClr val="000000"/>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Price </a:t>
            </a:r>
            <a:r>
              <a:rPr lang="en" sz="1300">
                <a:solidFill>
                  <a:schemeClr val="dk2"/>
                </a:solidFill>
                <a:latin typeface="Catamaran"/>
                <a:ea typeface="Catamaran"/>
                <a:cs typeface="Catamaran"/>
                <a:sym typeface="Catamaran"/>
              </a:rPr>
              <a:t>optimisation</a:t>
            </a:r>
            <a:endParaRPr sz="1300">
              <a:solidFill>
                <a:schemeClr val="dk2"/>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Data </a:t>
            </a:r>
            <a:r>
              <a:rPr lang="en" sz="1300">
                <a:solidFill>
                  <a:schemeClr val="dk2"/>
                </a:solidFill>
                <a:latin typeface="Catamaran"/>
                <a:ea typeface="Catamaran"/>
                <a:cs typeface="Catamaran"/>
                <a:sym typeface="Catamaran"/>
              </a:rPr>
              <a:t>collection, curation and annotation</a:t>
            </a:r>
            <a:r>
              <a:rPr lang="en" sz="1300">
                <a:solidFill>
                  <a:srgbClr val="000000"/>
                </a:solidFill>
                <a:latin typeface="Catamaran"/>
                <a:ea typeface="Catamaran"/>
                <a:cs typeface="Catamaran"/>
                <a:sym typeface="Catamaran"/>
              </a:rPr>
              <a:t> for specific business use</a:t>
            </a:r>
            <a:endParaRPr sz="1300">
              <a:solidFill>
                <a:srgbClr val="000000"/>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Supply and demand </a:t>
            </a:r>
            <a:r>
              <a:rPr lang="en" sz="1300">
                <a:solidFill>
                  <a:schemeClr val="dk2"/>
                </a:solidFill>
                <a:latin typeface="Catamaran"/>
                <a:ea typeface="Catamaran"/>
                <a:cs typeface="Catamaran"/>
                <a:sym typeface="Catamaran"/>
              </a:rPr>
              <a:t>forecasting</a:t>
            </a:r>
            <a:endParaRPr sz="1300">
              <a:solidFill>
                <a:schemeClr val="dk2"/>
              </a:solidFill>
              <a:latin typeface="Catamaran"/>
              <a:ea typeface="Catamaran"/>
              <a:cs typeface="Catamaran"/>
              <a:sym typeface="Catamaran"/>
            </a:endParaRPr>
          </a:p>
          <a:p>
            <a:pPr indent="-311150" lvl="0" marL="4572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Server, app and web uptime/downtime prediction.</a:t>
            </a:r>
            <a:endParaRPr sz="1300">
              <a:solidFill>
                <a:srgbClr val="000000"/>
              </a:solidFill>
              <a:latin typeface="Catamaran"/>
              <a:ea typeface="Catamaran"/>
              <a:cs typeface="Catamaran"/>
              <a:sym typeface="Catamaran"/>
            </a:endParaRPr>
          </a:p>
        </p:txBody>
      </p:sp>
      <p:pic>
        <p:nvPicPr>
          <p:cNvPr id="165" name="Google Shape;165;p16"/>
          <p:cNvPicPr preferRelativeResize="0"/>
          <p:nvPr/>
        </p:nvPicPr>
        <p:blipFill rotWithShape="1">
          <a:blip r:embed="rId3">
            <a:alphaModFix/>
          </a:blip>
          <a:srcRect b="7242" l="27529" r="13584" t="11923"/>
          <a:stretch/>
        </p:blipFill>
        <p:spPr>
          <a:xfrm>
            <a:off x="3281100" y="604000"/>
            <a:ext cx="5584324" cy="4406100"/>
          </a:xfrm>
          <a:prstGeom prst="rect">
            <a:avLst/>
          </a:prstGeom>
          <a:noFill/>
          <a:ln>
            <a:noFill/>
          </a:ln>
        </p:spPr>
      </p:pic>
      <p:sp>
        <p:nvSpPr>
          <p:cNvPr id="166" name="Google Shape;166;p16"/>
          <p:cNvSpPr txBox="1"/>
          <p:nvPr/>
        </p:nvSpPr>
        <p:spPr>
          <a:xfrm>
            <a:off x="8439350" y="4583075"/>
            <a:ext cx="8106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4"/>
              </a:rPr>
              <a:t>Source</a:t>
            </a:r>
            <a:endParaRPr>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DeepNLP = Deep Learning + NLP</a:t>
            </a:r>
            <a:endParaRPr/>
          </a:p>
        </p:txBody>
      </p:sp>
      <p:sp>
        <p:nvSpPr>
          <p:cNvPr id="363" name="Google Shape;36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Combine ideas and goals of NLP with using representation learning and deep learning methods to solve them</a:t>
            </a:r>
            <a:endParaRPr sz="1600">
              <a:solidFill>
                <a:srgbClr val="000000"/>
              </a:solidFill>
              <a:latin typeface="Catamaran"/>
              <a:ea typeface="Catamaran"/>
              <a:cs typeface="Catamaran"/>
              <a:sym typeface="Catamaran"/>
            </a:endParaRPr>
          </a:p>
          <a:p>
            <a:pPr indent="-330200" lvl="0" marL="457200" rtl="0" algn="just">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Several big improvements in recent years in NLP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1155CC"/>
                </a:solidFill>
                <a:latin typeface="Catamaran"/>
                <a:ea typeface="Catamaran"/>
                <a:cs typeface="Catamaran"/>
                <a:sym typeface="Catamaran"/>
              </a:rPr>
              <a:t>Linguistic levels:</a:t>
            </a:r>
            <a:r>
              <a:rPr lang="en" sz="1600">
                <a:solidFill>
                  <a:srgbClr val="000000"/>
                </a:solidFill>
                <a:latin typeface="Catamaran"/>
                <a:ea typeface="Catamaran"/>
                <a:cs typeface="Catamaran"/>
                <a:sym typeface="Catamaran"/>
              </a:rPr>
              <a:t> (speech), words, syntax, semantics </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1155CC"/>
                </a:solidFill>
                <a:latin typeface="Catamaran"/>
                <a:ea typeface="Catamaran"/>
                <a:cs typeface="Catamaran"/>
                <a:sym typeface="Catamaran"/>
              </a:rPr>
              <a:t>Intermediate tasks/tools: </a:t>
            </a:r>
            <a:r>
              <a:rPr lang="en" sz="1600">
                <a:solidFill>
                  <a:srgbClr val="000000"/>
                </a:solidFill>
                <a:latin typeface="Catamaran"/>
                <a:ea typeface="Catamaran"/>
                <a:cs typeface="Catamaran"/>
                <a:sym typeface="Catamaran"/>
              </a:rPr>
              <a:t>parts-of-speech, entities, parsing</a:t>
            </a:r>
            <a:endParaRPr sz="1600">
              <a:solidFill>
                <a:srgbClr val="000000"/>
              </a:solidFill>
              <a:latin typeface="Catamaran"/>
              <a:ea typeface="Catamaran"/>
              <a:cs typeface="Catamaran"/>
              <a:sym typeface="Catamaran"/>
            </a:endParaRPr>
          </a:p>
          <a:p>
            <a:pPr indent="-330200" lvl="1" marL="914400" rtl="0" algn="just">
              <a:lnSpc>
                <a:spcPct val="200000"/>
              </a:lnSpc>
              <a:spcBef>
                <a:spcPts val="0"/>
              </a:spcBef>
              <a:spcAft>
                <a:spcPts val="0"/>
              </a:spcAft>
              <a:buClr>
                <a:srgbClr val="000000"/>
              </a:buClr>
              <a:buSzPts val="1600"/>
              <a:buFont typeface="Catamaran"/>
              <a:buChar char="○"/>
            </a:pPr>
            <a:r>
              <a:rPr lang="en" sz="1600">
                <a:solidFill>
                  <a:srgbClr val="1155CC"/>
                </a:solidFill>
                <a:latin typeface="Catamaran"/>
                <a:ea typeface="Catamaran"/>
                <a:cs typeface="Catamaran"/>
                <a:sym typeface="Catamaran"/>
              </a:rPr>
              <a:t>Full applications: </a:t>
            </a:r>
            <a:r>
              <a:rPr lang="en" sz="1600">
                <a:solidFill>
                  <a:srgbClr val="000000"/>
                </a:solidFill>
                <a:latin typeface="Catamaran"/>
                <a:ea typeface="Catamaran"/>
                <a:cs typeface="Catamaran"/>
                <a:sym typeface="Catamaran"/>
              </a:rPr>
              <a:t>sentiment analysis, question answering, dialogue agents, machine translation</a:t>
            </a:r>
            <a:endParaRPr sz="1600">
              <a:latin typeface="Catamaran"/>
              <a:ea typeface="Catamaran"/>
              <a:cs typeface="Catamaran"/>
              <a:sym typeface="Catamaran"/>
            </a:endParaRPr>
          </a:p>
        </p:txBody>
      </p:sp>
      <p:sp>
        <p:nvSpPr>
          <p:cNvPr id="364" name="Google Shape;364;p43"/>
          <p:cNvSpPr txBox="1"/>
          <p:nvPr/>
        </p:nvSpPr>
        <p:spPr>
          <a:xfrm>
            <a:off x="7757150" y="4556475"/>
            <a:ext cx="12720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Proxima Nova"/>
                <a:ea typeface="Proxima Nova"/>
                <a:cs typeface="Proxima Nova"/>
                <a:sym typeface="Proxima Nova"/>
                <a:hlinkClick r:id="rId3"/>
              </a:rPr>
              <a:t>Trends of ACL</a:t>
            </a:r>
            <a:endParaRPr sz="12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Technology</a:t>
            </a:r>
            <a:endParaRPr/>
          </a:p>
        </p:txBody>
      </p:sp>
      <p:sp>
        <p:nvSpPr>
          <p:cNvPr id="370" name="Google Shape;370;p44"/>
          <p:cNvSpPr/>
          <p:nvPr/>
        </p:nvSpPr>
        <p:spPr>
          <a:xfrm>
            <a:off x="114301" y="1860281"/>
            <a:ext cx="2628900" cy="715800"/>
          </a:xfrm>
          <a:prstGeom prst="rect">
            <a:avLst/>
          </a:prstGeom>
          <a:solidFill>
            <a:srgbClr val="DEF1DE"/>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1" name="Google Shape;371;p44"/>
          <p:cNvSpPr/>
          <p:nvPr/>
        </p:nvSpPr>
        <p:spPr>
          <a:xfrm>
            <a:off x="2895600" y="1072883"/>
            <a:ext cx="3048000" cy="715800"/>
          </a:xfrm>
          <a:prstGeom prst="rect">
            <a:avLst/>
          </a:prstGeom>
          <a:solidFill>
            <a:srgbClr val="FFFDD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2" name="Google Shape;372;p44"/>
          <p:cNvSpPr/>
          <p:nvPr/>
        </p:nvSpPr>
        <p:spPr>
          <a:xfrm>
            <a:off x="6145037" y="1454151"/>
            <a:ext cx="2781300" cy="714300"/>
          </a:xfrm>
          <a:prstGeom prst="rect">
            <a:avLst/>
          </a:prstGeom>
          <a:solidFill>
            <a:srgbClr val="F0D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3" name="Google Shape;373;p44"/>
          <p:cNvSpPr/>
          <p:nvPr/>
        </p:nvSpPr>
        <p:spPr>
          <a:xfrm>
            <a:off x="2895600" y="1835546"/>
            <a:ext cx="3048000" cy="609600"/>
          </a:xfrm>
          <a:prstGeom prst="rect">
            <a:avLst/>
          </a:prstGeom>
          <a:solidFill>
            <a:srgbClr val="FFFDD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4" name="Google Shape;374;p44"/>
          <p:cNvSpPr/>
          <p:nvPr/>
        </p:nvSpPr>
        <p:spPr>
          <a:xfrm>
            <a:off x="6149270" y="2251246"/>
            <a:ext cx="2781300" cy="715800"/>
          </a:xfrm>
          <a:prstGeom prst="rect">
            <a:avLst/>
          </a:prstGeom>
          <a:solidFill>
            <a:srgbClr val="F0D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5" name="Google Shape;375;p44"/>
          <p:cNvSpPr/>
          <p:nvPr/>
        </p:nvSpPr>
        <p:spPr>
          <a:xfrm>
            <a:off x="114301" y="2724150"/>
            <a:ext cx="2628900" cy="715800"/>
          </a:xfrm>
          <a:prstGeom prst="rect">
            <a:avLst/>
          </a:prstGeom>
          <a:solidFill>
            <a:srgbClr val="DEF1DE"/>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6" name="Google Shape;376;p44"/>
          <p:cNvSpPr/>
          <p:nvPr/>
        </p:nvSpPr>
        <p:spPr>
          <a:xfrm>
            <a:off x="2900045" y="2480329"/>
            <a:ext cx="3043500" cy="548700"/>
          </a:xfrm>
          <a:prstGeom prst="rect">
            <a:avLst/>
          </a:prstGeom>
          <a:solidFill>
            <a:srgbClr val="FFFDD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7" name="Google Shape;377;p44"/>
          <p:cNvSpPr/>
          <p:nvPr/>
        </p:nvSpPr>
        <p:spPr>
          <a:xfrm>
            <a:off x="6149273" y="3024712"/>
            <a:ext cx="2781300" cy="715800"/>
          </a:xfrm>
          <a:prstGeom prst="rect">
            <a:avLst/>
          </a:prstGeom>
          <a:solidFill>
            <a:srgbClr val="F0D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8" name="Google Shape;378;p44"/>
          <p:cNvSpPr/>
          <p:nvPr/>
        </p:nvSpPr>
        <p:spPr>
          <a:xfrm>
            <a:off x="114301" y="3562351"/>
            <a:ext cx="2628900" cy="715800"/>
          </a:xfrm>
          <a:prstGeom prst="rect">
            <a:avLst/>
          </a:prstGeom>
          <a:solidFill>
            <a:srgbClr val="DEF1DE"/>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79" name="Google Shape;379;p44"/>
          <p:cNvSpPr/>
          <p:nvPr/>
        </p:nvSpPr>
        <p:spPr>
          <a:xfrm>
            <a:off x="2895600" y="3088217"/>
            <a:ext cx="3048000" cy="533400"/>
          </a:xfrm>
          <a:prstGeom prst="rect">
            <a:avLst/>
          </a:prstGeom>
          <a:solidFill>
            <a:srgbClr val="FFFDD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80" name="Google Shape;380;p44"/>
          <p:cNvSpPr/>
          <p:nvPr/>
        </p:nvSpPr>
        <p:spPr>
          <a:xfrm>
            <a:off x="6149273" y="3914774"/>
            <a:ext cx="2781300" cy="714300"/>
          </a:xfrm>
          <a:prstGeom prst="rect">
            <a:avLst/>
          </a:prstGeom>
          <a:solidFill>
            <a:srgbClr val="F0D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81" name="Google Shape;381;p44"/>
          <p:cNvSpPr/>
          <p:nvPr/>
        </p:nvSpPr>
        <p:spPr>
          <a:xfrm>
            <a:off x="2895600" y="4401607"/>
            <a:ext cx="3048000" cy="638100"/>
          </a:xfrm>
          <a:prstGeom prst="rect">
            <a:avLst/>
          </a:prstGeom>
          <a:solidFill>
            <a:srgbClr val="FFFFC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82" name="Google Shape;382;p44"/>
          <p:cNvSpPr/>
          <p:nvPr/>
        </p:nvSpPr>
        <p:spPr>
          <a:xfrm>
            <a:off x="2895600" y="3675394"/>
            <a:ext cx="3048000" cy="671700"/>
          </a:xfrm>
          <a:prstGeom prst="rect">
            <a:avLst/>
          </a:prstGeom>
          <a:solidFill>
            <a:srgbClr val="FFFDD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83" name="Google Shape;383;p44"/>
          <p:cNvSpPr txBox="1"/>
          <p:nvPr/>
        </p:nvSpPr>
        <p:spPr>
          <a:xfrm>
            <a:off x="2971801" y="1809750"/>
            <a:ext cx="1864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Coreference resolution</a:t>
            </a:r>
            <a:endParaRPr/>
          </a:p>
        </p:txBody>
      </p:sp>
      <p:sp>
        <p:nvSpPr>
          <p:cNvPr id="384" name="Google Shape;384;p44"/>
          <p:cNvSpPr txBox="1"/>
          <p:nvPr/>
        </p:nvSpPr>
        <p:spPr>
          <a:xfrm>
            <a:off x="6115404" y="1428750"/>
            <a:ext cx="2013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Question answering (QA)</a:t>
            </a:r>
            <a:endParaRPr/>
          </a:p>
        </p:txBody>
      </p:sp>
      <p:sp>
        <p:nvSpPr>
          <p:cNvPr id="385" name="Google Shape;385;p44"/>
          <p:cNvSpPr txBox="1"/>
          <p:nvPr/>
        </p:nvSpPr>
        <p:spPr>
          <a:xfrm>
            <a:off x="114301" y="2724150"/>
            <a:ext cx="2278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Part-of-speech (POS) tagging</a:t>
            </a:r>
            <a:endParaRPr/>
          </a:p>
        </p:txBody>
      </p:sp>
      <p:sp>
        <p:nvSpPr>
          <p:cNvPr id="386" name="Google Shape;386;p44"/>
          <p:cNvSpPr txBox="1"/>
          <p:nvPr/>
        </p:nvSpPr>
        <p:spPr>
          <a:xfrm>
            <a:off x="2895600" y="2419350"/>
            <a:ext cx="25146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300">
                <a:solidFill>
                  <a:srgbClr val="000000"/>
                </a:solidFill>
                <a:latin typeface="Calibri"/>
                <a:ea typeface="Calibri"/>
                <a:cs typeface="Calibri"/>
                <a:sym typeface="Calibri"/>
              </a:rPr>
              <a:t>Word sense disambiguation (WSD)</a:t>
            </a:r>
            <a:endParaRPr/>
          </a:p>
        </p:txBody>
      </p:sp>
      <p:sp>
        <p:nvSpPr>
          <p:cNvPr id="387" name="Google Shape;387;p44"/>
          <p:cNvSpPr txBox="1"/>
          <p:nvPr/>
        </p:nvSpPr>
        <p:spPr>
          <a:xfrm>
            <a:off x="6115405" y="2190750"/>
            <a:ext cx="1008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Paraphrase</a:t>
            </a:r>
            <a:endParaRPr/>
          </a:p>
        </p:txBody>
      </p:sp>
      <p:sp>
        <p:nvSpPr>
          <p:cNvPr id="388" name="Google Shape;388;p44"/>
          <p:cNvSpPr txBox="1"/>
          <p:nvPr/>
        </p:nvSpPr>
        <p:spPr>
          <a:xfrm>
            <a:off x="190501" y="3562350"/>
            <a:ext cx="2502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Named entity recognition (NER)</a:t>
            </a:r>
            <a:endParaRPr/>
          </a:p>
        </p:txBody>
      </p:sp>
      <p:sp>
        <p:nvSpPr>
          <p:cNvPr id="389" name="Google Shape;389;p44"/>
          <p:cNvSpPr txBox="1"/>
          <p:nvPr/>
        </p:nvSpPr>
        <p:spPr>
          <a:xfrm>
            <a:off x="2971800" y="3105150"/>
            <a:ext cx="7164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Parsing</a:t>
            </a:r>
            <a:endParaRPr/>
          </a:p>
        </p:txBody>
      </p:sp>
      <p:sp>
        <p:nvSpPr>
          <p:cNvPr id="390" name="Google Shape;390;p44"/>
          <p:cNvSpPr txBox="1"/>
          <p:nvPr/>
        </p:nvSpPr>
        <p:spPr>
          <a:xfrm>
            <a:off x="6106938" y="2982376"/>
            <a:ext cx="1284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Summarization</a:t>
            </a:r>
            <a:endParaRPr/>
          </a:p>
        </p:txBody>
      </p:sp>
      <p:sp>
        <p:nvSpPr>
          <p:cNvPr id="391" name="Google Shape;391;p44"/>
          <p:cNvSpPr txBox="1"/>
          <p:nvPr/>
        </p:nvSpPr>
        <p:spPr>
          <a:xfrm>
            <a:off x="3001562" y="4351006"/>
            <a:ext cx="2213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Information extraction (IE)</a:t>
            </a:r>
            <a:endParaRPr/>
          </a:p>
        </p:txBody>
      </p:sp>
      <p:sp>
        <p:nvSpPr>
          <p:cNvPr id="392" name="Google Shape;392;p44"/>
          <p:cNvSpPr txBox="1"/>
          <p:nvPr/>
        </p:nvSpPr>
        <p:spPr>
          <a:xfrm>
            <a:off x="2971801" y="3638550"/>
            <a:ext cx="2039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Machine translation (MT)</a:t>
            </a:r>
            <a:endParaRPr/>
          </a:p>
        </p:txBody>
      </p:sp>
      <p:sp>
        <p:nvSpPr>
          <p:cNvPr id="393" name="Google Shape;393;p44"/>
          <p:cNvSpPr txBox="1"/>
          <p:nvPr/>
        </p:nvSpPr>
        <p:spPr>
          <a:xfrm>
            <a:off x="6106938" y="3843868"/>
            <a:ext cx="642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Dialog</a:t>
            </a:r>
            <a:endParaRPr/>
          </a:p>
        </p:txBody>
      </p:sp>
      <p:sp>
        <p:nvSpPr>
          <p:cNvPr id="394" name="Google Shape;394;p44"/>
          <p:cNvSpPr txBox="1"/>
          <p:nvPr/>
        </p:nvSpPr>
        <p:spPr>
          <a:xfrm>
            <a:off x="2971801" y="1047750"/>
            <a:ext cx="1549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Sentiment analysis</a:t>
            </a:r>
            <a:endParaRPr/>
          </a:p>
        </p:txBody>
      </p:sp>
      <p:sp>
        <p:nvSpPr>
          <p:cNvPr id="395" name="Google Shape;395;p44"/>
          <p:cNvSpPr txBox="1"/>
          <p:nvPr/>
        </p:nvSpPr>
        <p:spPr>
          <a:xfrm>
            <a:off x="6106937" y="3810000"/>
            <a:ext cx="184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  </a:t>
            </a:r>
            <a:endParaRPr/>
          </a:p>
        </p:txBody>
      </p:sp>
      <p:sp>
        <p:nvSpPr>
          <p:cNvPr id="396" name="Google Shape;396;p44"/>
          <p:cNvSpPr txBox="1"/>
          <p:nvPr/>
        </p:nvSpPr>
        <p:spPr>
          <a:xfrm>
            <a:off x="152400" y="1288018"/>
            <a:ext cx="2468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900">
                <a:solidFill>
                  <a:srgbClr val="000000"/>
                </a:solidFill>
                <a:latin typeface="Proxima Nova"/>
                <a:ea typeface="Proxima Nova"/>
                <a:cs typeface="Proxima Nova"/>
                <a:sym typeface="Proxima Nova"/>
              </a:rPr>
              <a:t>mostly solved</a:t>
            </a:r>
            <a:endParaRPr sz="1900">
              <a:latin typeface="Proxima Nova"/>
              <a:ea typeface="Proxima Nova"/>
              <a:cs typeface="Proxima Nova"/>
              <a:sym typeface="Proxima Nova"/>
            </a:endParaRPr>
          </a:p>
        </p:txBody>
      </p:sp>
      <p:sp>
        <p:nvSpPr>
          <p:cNvPr id="397" name="Google Shape;397;p44"/>
          <p:cNvSpPr txBox="1"/>
          <p:nvPr/>
        </p:nvSpPr>
        <p:spPr>
          <a:xfrm>
            <a:off x="3124200" y="666750"/>
            <a:ext cx="2468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rgbClr val="000000"/>
                </a:solidFill>
                <a:latin typeface="Proxima Nova"/>
                <a:ea typeface="Proxima Nova"/>
                <a:cs typeface="Proxima Nova"/>
                <a:sym typeface="Proxima Nova"/>
              </a:rPr>
              <a:t>making good progress</a:t>
            </a:r>
            <a:endParaRPr sz="1800">
              <a:latin typeface="Proxima Nova"/>
              <a:ea typeface="Proxima Nova"/>
              <a:cs typeface="Proxima Nova"/>
              <a:sym typeface="Proxima Nova"/>
            </a:endParaRPr>
          </a:p>
        </p:txBody>
      </p:sp>
      <p:sp>
        <p:nvSpPr>
          <p:cNvPr id="398" name="Google Shape;398;p44"/>
          <p:cNvSpPr txBox="1"/>
          <p:nvPr/>
        </p:nvSpPr>
        <p:spPr>
          <a:xfrm>
            <a:off x="6172200" y="1047750"/>
            <a:ext cx="2468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900">
                <a:solidFill>
                  <a:srgbClr val="000000"/>
                </a:solidFill>
                <a:latin typeface="Proxima Nova"/>
                <a:ea typeface="Proxima Nova"/>
                <a:cs typeface="Proxima Nova"/>
                <a:sym typeface="Proxima Nova"/>
              </a:rPr>
              <a:t>still really hard</a:t>
            </a:r>
            <a:endParaRPr sz="1900">
              <a:latin typeface="Proxima Nova"/>
              <a:ea typeface="Proxima Nova"/>
              <a:cs typeface="Proxima Nova"/>
              <a:sym typeface="Proxima Nova"/>
            </a:endParaRPr>
          </a:p>
        </p:txBody>
      </p:sp>
      <p:sp>
        <p:nvSpPr>
          <p:cNvPr id="399" name="Google Shape;399;p44"/>
          <p:cNvSpPr txBox="1"/>
          <p:nvPr/>
        </p:nvSpPr>
        <p:spPr>
          <a:xfrm>
            <a:off x="190501" y="1835148"/>
            <a:ext cx="1333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Spam detection</a:t>
            </a:r>
            <a:endParaRPr/>
          </a:p>
        </p:txBody>
      </p:sp>
      <p:sp>
        <p:nvSpPr>
          <p:cNvPr id="400" name="Google Shape;400;p44"/>
          <p:cNvSpPr/>
          <p:nvPr/>
        </p:nvSpPr>
        <p:spPr>
          <a:xfrm>
            <a:off x="436032" y="2129530"/>
            <a:ext cx="1689000" cy="1791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Let’s go to Agra!</a:t>
            </a:r>
            <a:endParaRPr/>
          </a:p>
        </p:txBody>
      </p:sp>
      <p:sp>
        <p:nvSpPr>
          <p:cNvPr id="401" name="Google Shape;401;p44"/>
          <p:cNvSpPr/>
          <p:nvPr/>
        </p:nvSpPr>
        <p:spPr>
          <a:xfrm>
            <a:off x="449925" y="2342256"/>
            <a:ext cx="1662600" cy="1701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Buy V1AGRA …</a:t>
            </a:r>
            <a:endParaRPr/>
          </a:p>
        </p:txBody>
      </p:sp>
      <p:sp>
        <p:nvSpPr>
          <p:cNvPr id="402" name="Google Shape;402;p44"/>
          <p:cNvSpPr/>
          <p:nvPr/>
        </p:nvSpPr>
        <p:spPr>
          <a:xfrm>
            <a:off x="2222503" y="1972000"/>
            <a:ext cx="304500" cy="30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8000"/>
                </a:solidFill>
                <a:latin typeface="Arial"/>
                <a:ea typeface="Arial"/>
                <a:cs typeface="Arial"/>
                <a:sym typeface="Arial"/>
              </a:rPr>
              <a:t>✓</a:t>
            </a:r>
            <a:endParaRPr sz="1800">
              <a:solidFill>
                <a:srgbClr val="008000"/>
              </a:solidFill>
              <a:latin typeface="Arial"/>
              <a:ea typeface="Arial"/>
              <a:cs typeface="Arial"/>
              <a:sym typeface="Arial"/>
            </a:endParaRPr>
          </a:p>
        </p:txBody>
      </p:sp>
      <p:sp>
        <p:nvSpPr>
          <p:cNvPr id="403" name="Google Shape;403;p44"/>
          <p:cNvSpPr/>
          <p:nvPr/>
        </p:nvSpPr>
        <p:spPr>
          <a:xfrm>
            <a:off x="2230481" y="2236421"/>
            <a:ext cx="33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p:txBody>
      </p:sp>
      <p:sp>
        <p:nvSpPr>
          <p:cNvPr id="404" name="Google Shape;404;p44"/>
          <p:cNvSpPr/>
          <p:nvPr/>
        </p:nvSpPr>
        <p:spPr>
          <a:xfrm>
            <a:off x="190502" y="3183064"/>
            <a:ext cx="25908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 sz="1100">
                <a:solidFill>
                  <a:srgbClr val="000000"/>
                </a:solidFill>
                <a:latin typeface="Calibri"/>
                <a:ea typeface="Calibri"/>
                <a:cs typeface="Calibri"/>
                <a:sym typeface="Calibri"/>
              </a:rPr>
              <a:t>Colorless   green   ideas   sleep   furiously.</a:t>
            </a:r>
            <a:endParaRPr/>
          </a:p>
        </p:txBody>
      </p:sp>
      <p:sp>
        <p:nvSpPr>
          <p:cNvPr id="405" name="Google Shape;405;p44"/>
          <p:cNvSpPr/>
          <p:nvPr/>
        </p:nvSpPr>
        <p:spPr>
          <a:xfrm>
            <a:off x="312682" y="3030664"/>
            <a:ext cx="2154900" cy="125100"/>
          </a:xfrm>
          <a:prstGeom prst="rect">
            <a:avLst/>
          </a:prstGeom>
          <a:solidFill>
            <a:srgbClr val="DEF1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     ADJ         ADJ    NOUN  VERB      ADV</a:t>
            </a:r>
            <a:endParaRPr/>
          </a:p>
        </p:txBody>
      </p:sp>
      <p:sp>
        <p:nvSpPr>
          <p:cNvPr id="406" name="Google Shape;406;p44"/>
          <p:cNvSpPr/>
          <p:nvPr/>
        </p:nvSpPr>
        <p:spPr>
          <a:xfrm>
            <a:off x="152400" y="4005479"/>
            <a:ext cx="2590800" cy="1965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 sz="1100">
                <a:solidFill>
                  <a:srgbClr val="000000"/>
                </a:solidFill>
                <a:latin typeface="Calibri"/>
                <a:ea typeface="Calibri"/>
                <a:cs typeface="Calibri"/>
                <a:sym typeface="Calibri"/>
              </a:rPr>
              <a:t>Einstein met with UN officials in Princeton</a:t>
            </a:r>
            <a:endParaRPr/>
          </a:p>
        </p:txBody>
      </p:sp>
      <p:sp>
        <p:nvSpPr>
          <p:cNvPr id="407" name="Google Shape;407;p44"/>
          <p:cNvSpPr/>
          <p:nvPr/>
        </p:nvSpPr>
        <p:spPr>
          <a:xfrm>
            <a:off x="369223" y="3880914"/>
            <a:ext cx="2156700" cy="125100"/>
          </a:xfrm>
          <a:prstGeom prst="rect">
            <a:avLst/>
          </a:prstGeom>
          <a:solidFill>
            <a:srgbClr val="DEF1D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PERSON              ORG                      LOC</a:t>
            </a:r>
            <a:endParaRPr/>
          </a:p>
        </p:txBody>
      </p:sp>
      <p:sp>
        <p:nvSpPr>
          <p:cNvPr id="408" name="Google Shape;408;p44"/>
          <p:cNvSpPr/>
          <p:nvPr/>
        </p:nvSpPr>
        <p:spPr>
          <a:xfrm>
            <a:off x="3094189" y="4658784"/>
            <a:ext cx="1831200" cy="3048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0" lIns="91425" spcFirstLastPara="1" rIns="91425" wrap="square" tIns="0">
            <a:noAutofit/>
          </a:bodyPr>
          <a:lstStyle/>
          <a:p>
            <a:pPr indent="0" lvl="0" marL="0" marR="0" rtl="0" algn="l">
              <a:lnSpc>
                <a:spcPct val="90000"/>
              </a:lnSpc>
              <a:spcBef>
                <a:spcPts val="0"/>
              </a:spcBef>
              <a:spcAft>
                <a:spcPts val="0"/>
              </a:spcAft>
              <a:buNone/>
            </a:pPr>
            <a:r>
              <a:rPr lang="en" sz="1050">
                <a:solidFill>
                  <a:srgbClr val="000000"/>
                </a:solidFill>
                <a:latin typeface="Calibri"/>
                <a:ea typeface="Calibri"/>
                <a:cs typeface="Calibri"/>
                <a:sym typeface="Calibri"/>
              </a:rPr>
              <a:t>You’re invited to our dinner party, Friday May 27 at 8:30</a:t>
            </a:r>
            <a:endParaRPr/>
          </a:p>
        </p:txBody>
      </p:sp>
      <p:pic>
        <p:nvPicPr>
          <p:cNvPr id="409" name="Google Shape;409;p44"/>
          <p:cNvPicPr preferRelativeResize="0"/>
          <p:nvPr/>
        </p:nvPicPr>
        <p:blipFill rotWithShape="1">
          <a:blip r:embed="rId3">
            <a:alphaModFix/>
          </a:blip>
          <a:srcRect b="0" l="0" r="0" t="0"/>
          <a:stretch/>
        </p:blipFill>
        <p:spPr>
          <a:xfrm>
            <a:off x="4985156" y="4615918"/>
            <a:ext cx="289026" cy="193648"/>
          </a:xfrm>
          <a:prstGeom prst="rect">
            <a:avLst/>
          </a:prstGeom>
          <a:noFill/>
          <a:ln>
            <a:noFill/>
          </a:ln>
        </p:spPr>
      </p:pic>
      <p:sp>
        <p:nvSpPr>
          <p:cNvPr id="410" name="Google Shape;410;p44"/>
          <p:cNvSpPr/>
          <p:nvPr/>
        </p:nvSpPr>
        <p:spPr>
          <a:xfrm>
            <a:off x="5233565" y="4582583"/>
            <a:ext cx="564000" cy="346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rgbClr val="7F7F7F"/>
                </a:solidFill>
                <a:latin typeface="Calibri"/>
                <a:ea typeface="Calibri"/>
                <a:cs typeface="Calibri"/>
                <a:sym typeface="Calibri"/>
              </a:rPr>
              <a:t>Party</a:t>
            </a:r>
            <a:br>
              <a:rPr lang="en" sz="900">
                <a:solidFill>
                  <a:srgbClr val="7F7F7F"/>
                </a:solidFill>
                <a:latin typeface="Calibri"/>
                <a:ea typeface="Calibri"/>
                <a:cs typeface="Calibri"/>
                <a:sym typeface="Calibri"/>
              </a:rPr>
            </a:br>
            <a:r>
              <a:rPr lang="en" sz="900">
                <a:solidFill>
                  <a:srgbClr val="7F7F7F"/>
                </a:solidFill>
                <a:latin typeface="Calibri"/>
                <a:ea typeface="Calibri"/>
                <a:cs typeface="Calibri"/>
                <a:sym typeface="Calibri"/>
              </a:rPr>
              <a:t>May 27</a:t>
            </a:r>
            <a:br>
              <a:rPr lang="en" sz="900">
                <a:solidFill>
                  <a:srgbClr val="7F7F7F"/>
                </a:solidFill>
                <a:latin typeface="Calibri"/>
                <a:ea typeface="Calibri"/>
                <a:cs typeface="Calibri"/>
                <a:sym typeface="Calibri"/>
              </a:rPr>
            </a:br>
            <a:r>
              <a:rPr lang="en" sz="900">
                <a:solidFill>
                  <a:srgbClr val="0000FF"/>
                </a:solidFill>
                <a:latin typeface="Calibri"/>
                <a:ea typeface="Calibri"/>
                <a:cs typeface="Calibri"/>
                <a:sym typeface="Calibri"/>
              </a:rPr>
              <a:t>add</a:t>
            </a:r>
            <a:endParaRPr/>
          </a:p>
        </p:txBody>
      </p:sp>
      <p:cxnSp>
        <p:nvCxnSpPr>
          <p:cNvPr id="411" name="Google Shape;411;p44"/>
          <p:cNvCxnSpPr/>
          <p:nvPr/>
        </p:nvCxnSpPr>
        <p:spPr>
          <a:xfrm flipH="1" rot="10800000">
            <a:off x="5355588" y="4963677"/>
            <a:ext cx="162600" cy="1200"/>
          </a:xfrm>
          <a:prstGeom prst="straightConnector1">
            <a:avLst/>
          </a:prstGeom>
          <a:noFill/>
          <a:ln cap="flat" cmpd="sng" w="9525">
            <a:solidFill>
              <a:srgbClr val="0000FF"/>
            </a:solidFill>
            <a:prstDash val="solid"/>
            <a:round/>
            <a:headEnd len="sm" w="sm" type="none"/>
            <a:tailEnd len="sm" w="sm" type="none"/>
          </a:ln>
        </p:spPr>
      </p:cxnSp>
      <p:sp>
        <p:nvSpPr>
          <p:cNvPr id="412" name="Google Shape;412;p44"/>
          <p:cNvSpPr/>
          <p:nvPr/>
        </p:nvSpPr>
        <p:spPr>
          <a:xfrm>
            <a:off x="3226009" y="1349720"/>
            <a:ext cx="2137500" cy="1551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Best roast chicken in San Francisco!</a:t>
            </a:r>
            <a:endParaRPr/>
          </a:p>
        </p:txBody>
      </p:sp>
      <p:sp>
        <p:nvSpPr>
          <p:cNvPr id="413" name="Google Shape;413;p44"/>
          <p:cNvSpPr/>
          <p:nvPr/>
        </p:nvSpPr>
        <p:spPr>
          <a:xfrm>
            <a:off x="3226009" y="1581150"/>
            <a:ext cx="21375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The waiter ignored us for 20 minutes.</a:t>
            </a:r>
            <a:endParaRPr/>
          </a:p>
        </p:txBody>
      </p:sp>
      <p:pic>
        <p:nvPicPr>
          <p:cNvPr id="414" name="Google Shape;414;p44"/>
          <p:cNvPicPr preferRelativeResize="0"/>
          <p:nvPr/>
        </p:nvPicPr>
        <p:blipFill rotWithShape="1">
          <a:blip r:embed="rId4">
            <a:alphaModFix/>
          </a:blip>
          <a:srcRect b="0" l="0" r="0" t="0"/>
          <a:stretch/>
        </p:blipFill>
        <p:spPr>
          <a:xfrm>
            <a:off x="5469469" y="1276350"/>
            <a:ext cx="275928" cy="191027"/>
          </a:xfrm>
          <a:prstGeom prst="rect">
            <a:avLst/>
          </a:prstGeom>
          <a:noFill/>
          <a:ln>
            <a:noFill/>
          </a:ln>
        </p:spPr>
      </p:pic>
      <p:pic>
        <p:nvPicPr>
          <p:cNvPr id="415" name="Google Shape;415;p44"/>
          <p:cNvPicPr preferRelativeResize="0"/>
          <p:nvPr/>
        </p:nvPicPr>
        <p:blipFill rotWithShape="1">
          <a:blip r:embed="rId4">
            <a:alphaModFix/>
          </a:blip>
          <a:srcRect b="0" l="0" r="0" t="0"/>
          <a:stretch/>
        </p:blipFill>
        <p:spPr>
          <a:xfrm flipH="1" rot="10800000">
            <a:off x="5469468" y="1581150"/>
            <a:ext cx="275167" cy="190500"/>
          </a:xfrm>
          <a:prstGeom prst="rect">
            <a:avLst/>
          </a:prstGeom>
          <a:noFill/>
          <a:ln>
            <a:noFill/>
          </a:ln>
        </p:spPr>
      </p:pic>
      <p:sp>
        <p:nvSpPr>
          <p:cNvPr id="416" name="Google Shape;416;p44"/>
          <p:cNvSpPr/>
          <p:nvPr/>
        </p:nvSpPr>
        <p:spPr>
          <a:xfrm>
            <a:off x="3200400" y="2245443"/>
            <a:ext cx="2640300" cy="1470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Carter told Mubarak he shouldn’t run again.</a:t>
            </a:r>
            <a:endParaRPr/>
          </a:p>
        </p:txBody>
      </p:sp>
      <p:sp>
        <p:nvSpPr>
          <p:cNvPr id="417" name="Google Shape;417;p44"/>
          <p:cNvSpPr/>
          <p:nvPr/>
        </p:nvSpPr>
        <p:spPr>
          <a:xfrm>
            <a:off x="3429000" y="2140345"/>
            <a:ext cx="1066800" cy="228600"/>
          </a:xfrm>
          <a:prstGeom prst="arc">
            <a:avLst>
              <a:gd fmla="val 10822610" name="adj1"/>
              <a:gd fmla="val 0" name="adj2"/>
            </a:avLst>
          </a:prstGeom>
          <a:noFill/>
          <a:ln cap="flat" cmpd="sng" w="12700">
            <a:solidFill>
              <a:srgbClr val="FF0000"/>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44"/>
          <p:cNvSpPr/>
          <p:nvPr/>
        </p:nvSpPr>
        <p:spPr>
          <a:xfrm>
            <a:off x="4114800" y="2157279"/>
            <a:ext cx="376200" cy="288000"/>
          </a:xfrm>
          <a:prstGeom prst="arc">
            <a:avLst>
              <a:gd fmla="val 10830349" name="adj1"/>
              <a:gd fmla="val 10" name="adj2"/>
            </a:avLst>
          </a:prstGeom>
          <a:noFill/>
          <a:ln cap="flat" cmpd="sng" w="12700">
            <a:solidFill>
              <a:srgbClr val="008000"/>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id="419" name="Google Shape;419;p44"/>
          <p:cNvPicPr preferRelativeResize="0"/>
          <p:nvPr/>
        </p:nvPicPr>
        <p:blipFill rotWithShape="1">
          <a:blip r:embed="rId5">
            <a:alphaModFix/>
          </a:blip>
          <a:srcRect b="0" l="0" r="0" t="0"/>
          <a:stretch/>
        </p:blipFill>
        <p:spPr>
          <a:xfrm>
            <a:off x="5410200" y="2800350"/>
            <a:ext cx="381000" cy="198120"/>
          </a:xfrm>
          <a:prstGeom prst="rect">
            <a:avLst/>
          </a:prstGeom>
          <a:noFill/>
          <a:ln>
            <a:noFill/>
          </a:ln>
        </p:spPr>
      </p:pic>
      <p:sp>
        <p:nvSpPr>
          <p:cNvPr id="420" name="Google Shape;420;p44"/>
          <p:cNvSpPr/>
          <p:nvPr/>
        </p:nvSpPr>
        <p:spPr>
          <a:xfrm>
            <a:off x="2971800" y="2725863"/>
            <a:ext cx="2286000" cy="2286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 sz="1200">
                <a:solidFill>
                  <a:srgbClr val="000000"/>
                </a:solidFill>
                <a:latin typeface="Calibri"/>
                <a:ea typeface="Calibri"/>
                <a:cs typeface="Calibri"/>
                <a:sym typeface="Calibri"/>
              </a:rPr>
              <a:t>I need new batteries for my </a:t>
            </a:r>
            <a:r>
              <a:rPr b="1" i="1" lang="en" sz="1200">
                <a:solidFill>
                  <a:srgbClr val="FF0000"/>
                </a:solidFill>
                <a:latin typeface="Calibri"/>
                <a:ea typeface="Calibri"/>
                <a:cs typeface="Calibri"/>
                <a:sym typeface="Calibri"/>
              </a:rPr>
              <a:t>mouse</a:t>
            </a:r>
            <a:r>
              <a:rPr lang="en" sz="1200">
                <a:solidFill>
                  <a:srgbClr val="000000"/>
                </a:solidFill>
                <a:latin typeface="Calibri"/>
                <a:ea typeface="Calibri"/>
                <a:cs typeface="Calibri"/>
                <a:sym typeface="Calibri"/>
              </a:rPr>
              <a:t>.</a:t>
            </a:r>
            <a:endParaRPr/>
          </a:p>
        </p:txBody>
      </p:sp>
      <p:sp>
        <p:nvSpPr>
          <p:cNvPr id="421" name="Google Shape;421;p44"/>
          <p:cNvSpPr/>
          <p:nvPr/>
        </p:nvSpPr>
        <p:spPr>
          <a:xfrm>
            <a:off x="2954951" y="4105510"/>
            <a:ext cx="2607600" cy="1656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The 13</a:t>
            </a:r>
            <a:r>
              <a:rPr baseline="30000" lang="en" sz="1000">
                <a:solidFill>
                  <a:srgbClr val="000000"/>
                </a:solidFill>
                <a:latin typeface="Calibri"/>
                <a:ea typeface="Calibri"/>
                <a:cs typeface="Calibri"/>
                <a:sym typeface="Calibri"/>
              </a:rPr>
              <a:t>th</a:t>
            </a:r>
            <a:r>
              <a:rPr lang="en" sz="1000">
                <a:solidFill>
                  <a:srgbClr val="000000"/>
                </a:solidFill>
                <a:latin typeface="Calibri"/>
                <a:ea typeface="Calibri"/>
                <a:cs typeface="Calibri"/>
                <a:sym typeface="Calibri"/>
              </a:rPr>
              <a:t> Shanghai International Film Festival…</a:t>
            </a:r>
            <a:endParaRPr/>
          </a:p>
        </p:txBody>
      </p:sp>
      <p:sp>
        <p:nvSpPr>
          <p:cNvPr id="422" name="Google Shape;422;p44"/>
          <p:cNvSpPr/>
          <p:nvPr/>
        </p:nvSpPr>
        <p:spPr>
          <a:xfrm>
            <a:off x="2971800" y="3906508"/>
            <a:ext cx="2065800" cy="1443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Lucida Sans"/>
                <a:ea typeface="Lucida Sans"/>
                <a:cs typeface="Lucida Sans"/>
                <a:sym typeface="Lucida Sans"/>
              </a:rPr>
              <a:t>第13届上海国际电影节开幕…</a:t>
            </a:r>
            <a:endParaRPr sz="1000">
              <a:solidFill>
                <a:srgbClr val="000000"/>
              </a:solidFill>
              <a:latin typeface="Lucida Sans"/>
              <a:ea typeface="Lucida Sans"/>
              <a:cs typeface="Lucida Sans"/>
              <a:sym typeface="Lucida Sans"/>
            </a:endParaRPr>
          </a:p>
        </p:txBody>
      </p:sp>
      <p:sp>
        <p:nvSpPr>
          <p:cNvPr id="423" name="Google Shape;423;p44"/>
          <p:cNvSpPr/>
          <p:nvPr/>
        </p:nvSpPr>
        <p:spPr>
          <a:xfrm>
            <a:off x="5232399" y="3906972"/>
            <a:ext cx="217200" cy="137400"/>
          </a:xfrm>
          <a:prstGeom prst="rightArrow">
            <a:avLst>
              <a:gd fmla="val 50000" name="adj1"/>
              <a:gd fmla="val 50000" name="adj2"/>
            </a:avLst>
          </a:prstGeom>
          <a:solidFill>
            <a:srgbClr val="E5DECF"/>
          </a:solidFill>
          <a:ln cap="flat" cmpd="sng" w="9525">
            <a:solidFill>
              <a:srgbClr val="A400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4" name="Google Shape;424;p44"/>
          <p:cNvSpPr/>
          <p:nvPr/>
        </p:nvSpPr>
        <p:spPr>
          <a:xfrm>
            <a:off x="6324600" y="3266082"/>
            <a:ext cx="1319100" cy="1188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The Dow Jones is up</a:t>
            </a:r>
            <a:endParaRPr/>
          </a:p>
        </p:txBody>
      </p:sp>
      <p:sp>
        <p:nvSpPr>
          <p:cNvPr id="425" name="Google Shape;425;p44"/>
          <p:cNvSpPr/>
          <p:nvPr/>
        </p:nvSpPr>
        <p:spPr>
          <a:xfrm>
            <a:off x="6553200" y="3562350"/>
            <a:ext cx="1191900" cy="1560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Housing prices rose</a:t>
            </a:r>
            <a:endParaRPr/>
          </a:p>
        </p:txBody>
      </p:sp>
      <p:sp>
        <p:nvSpPr>
          <p:cNvPr id="426" name="Google Shape;426;p44"/>
          <p:cNvSpPr/>
          <p:nvPr/>
        </p:nvSpPr>
        <p:spPr>
          <a:xfrm>
            <a:off x="7794450" y="3384946"/>
            <a:ext cx="179400" cy="125100"/>
          </a:xfrm>
          <a:prstGeom prst="rightArrow">
            <a:avLst>
              <a:gd fmla="val 50000" name="adj1"/>
              <a:gd fmla="val 50000" name="adj2"/>
            </a:avLst>
          </a:prstGeom>
          <a:solidFill>
            <a:srgbClr val="E5DECF"/>
          </a:solidFill>
          <a:ln cap="flat" cmpd="sng" w="9525">
            <a:solidFill>
              <a:srgbClr val="A400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44"/>
          <p:cNvSpPr/>
          <p:nvPr/>
        </p:nvSpPr>
        <p:spPr>
          <a:xfrm>
            <a:off x="8096074" y="3303377"/>
            <a:ext cx="766800" cy="3102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000000"/>
                </a:solidFill>
                <a:latin typeface="Calibri"/>
                <a:ea typeface="Calibri"/>
                <a:cs typeface="Calibri"/>
                <a:sym typeface="Calibri"/>
              </a:rPr>
              <a:t>Economy is good</a:t>
            </a:r>
            <a:endParaRPr/>
          </a:p>
        </p:txBody>
      </p:sp>
      <p:sp>
        <p:nvSpPr>
          <p:cNvPr id="428" name="Google Shape;428;p44"/>
          <p:cNvSpPr/>
          <p:nvPr/>
        </p:nvSpPr>
        <p:spPr>
          <a:xfrm>
            <a:off x="6236244" y="1733946"/>
            <a:ext cx="2374500" cy="3045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Q. How effective is ibuprofen in reducing fever in patients with acute febrile illness?</a:t>
            </a:r>
            <a:endParaRPr/>
          </a:p>
        </p:txBody>
      </p:sp>
      <p:sp>
        <p:nvSpPr>
          <p:cNvPr id="429" name="Google Shape;429;p44"/>
          <p:cNvSpPr/>
          <p:nvPr/>
        </p:nvSpPr>
        <p:spPr>
          <a:xfrm>
            <a:off x="3657600" y="3454400"/>
            <a:ext cx="22098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50">
                <a:solidFill>
                  <a:srgbClr val="000000"/>
                </a:solidFill>
                <a:latin typeface="Calibri"/>
                <a:ea typeface="Calibri"/>
                <a:cs typeface="Calibri"/>
                <a:sym typeface="Calibri"/>
              </a:rPr>
              <a:t>I can see Alcatraz from the window!</a:t>
            </a:r>
            <a:endParaRPr/>
          </a:p>
        </p:txBody>
      </p:sp>
      <p:cxnSp>
        <p:nvCxnSpPr>
          <p:cNvPr id="430" name="Google Shape;430;p44"/>
          <p:cNvCxnSpPr/>
          <p:nvPr/>
        </p:nvCxnSpPr>
        <p:spPr>
          <a:xfrm rot="10800000">
            <a:off x="5105464" y="3383222"/>
            <a:ext cx="93600" cy="59400"/>
          </a:xfrm>
          <a:prstGeom prst="straightConnector1">
            <a:avLst/>
          </a:prstGeom>
          <a:noFill/>
          <a:ln cap="flat" cmpd="sng" w="9525">
            <a:solidFill>
              <a:srgbClr val="7F7F7F"/>
            </a:solidFill>
            <a:prstDash val="solid"/>
            <a:round/>
            <a:headEnd len="sm" w="sm" type="none"/>
            <a:tailEnd len="sm" w="sm" type="none"/>
          </a:ln>
        </p:spPr>
      </p:cxnSp>
      <p:cxnSp>
        <p:nvCxnSpPr>
          <p:cNvPr id="431" name="Google Shape;431;p44"/>
          <p:cNvCxnSpPr/>
          <p:nvPr/>
        </p:nvCxnSpPr>
        <p:spPr>
          <a:xfrm flipH="1" rot="10800000">
            <a:off x="5013325" y="3383222"/>
            <a:ext cx="95400" cy="59400"/>
          </a:xfrm>
          <a:prstGeom prst="straightConnector1">
            <a:avLst/>
          </a:prstGeom>
          <a:noFill/>
          <a:ln cap="flat" cmpd="sng" w="9525">
            <a:solidFill>
              <a:srgbClr val="7F7F7F"/>
            </a:solidFill>
            <a:prstDash val="solid"/>
            <a:round/>
            <a:headEnd len="sm" w="sm" type="none"/>
            <a:tailEnd len="sm" w="sm" type="none"/>
          </a:ln>
        </p:spPr>
      </p:cxnSp>
      <p:cxnSp>
        <p:nvCxnSpPr>
          <p:cNvPr id="432" name="Google Shape;432;p44"/>
          <p:cNvCxnSpPr/>
          <p:nvPr/>
        </p:nvCxnSpPr>
        <p:spPr>
          <a:xfrm rot="10800000">
            <a:off x="4959476" y="3323690"/>
            <a:ext cx="149100" cy="59400"/>
          </a:xfrm>
          <a:prstGeom prst="straightConnector1">
            <a:avLst/>
          </a:prstGeom>
          <a:noFill/>
          <a:ln cap="flat" cmpd="sng" w="9525">
            <a:solidFill>
              <a:srgbClr val="7F7F7F"/>
            </a:solidFill>
            <a:prstDash val="solid"/>
            <a:round/>
            <a:headEnd len="sm" w="sm" type="none"/>
            <a:tailEnd len="sm" w="sm" type="none"/>
          </a:ln>
        </p:spPr>
      </p:cxnSp>
      <p:cxnSp>
        <p:nvCxnSpPr>
          <p:cNvPr id="433" name="Google Shape;433;p44"/>
          <p:cNvCxnSpPr/>
          <p:nvPr/>
        </p:nvCxnSpPr>
        <p:spPr>
          <a:xfrm rot="-5400000">
            <a:off x="4834726" y="3317972"/>
            <a:ext cx="119100" cy="130200"/>
          </a:xfrm>
          <a:prstGeom prst="straightConnector1">
            <a:avLst/>
          </a:prstGeom>
          <a:noFill/>
          <a:ln cap="flat" cmpd="sng" w="9525">
            <a:solidFill>
              <a:srgbClr val="7F7F7F"/>
            </a:solidFill>
            <a:prstDash val="solid"/>
            <a:round/>
            <a:headEnd len="sm" w="sm" type="none"/>
            <a:tailEnd len="sm" w="sm" type="none"/>
          </a:ln>
        </p:spPr>
      </p:cxnSp>
      <p:cxnSp>
        <p:nvCxnSpPr>
          <p:cNvPr id="434" name="Google Shape;434;p44"/>
          <p:cNvCxnSpPr/>
          <p:nvPr/>
        </p:nvCxnSpPr>
        <p:spPr>
          <a:xfrm rot="10800000">
            <a:off x="4810251" y="3265359"/>
            <a:ext cx="149100" cy="58200"/>
          </a:xfrm>
          <a:prstGeom prst="straightConnector1">
            <a:avLst/>
          </a:prstGeom>
          <a:noFill/>
          <a:ln cap="flat" cmpd="sng" w="9525">
            <a:solidFill>
              <a:srgbClr val="7F7F7F"/>
            </a:solidFill>
            <a:prstDash val="solid"/>
            <a:round/>
            <a:headEnd len="sm" w="sm" type="none"/>
            <a:tailEnd len="sm" w="sm" type="none"/>
          </a:ln>
        </p:spPr>
      </p:cxnSp>
      <p:cxnSp>
        <p:nvCxnSpPr>
          <p:cNvPr id="435" name="Google Shape;435;p44"/>
          <p:cNvCxnSpPr/>
          <p:nvPr/>
        </p:nvCxnSpPr>
        <p:spPr>
          <a:xfrm flipH="1" rot="10800000">
            <a:off x="4567238" y="3265322"/>
            <a:ext cx="243000" cy="177300"/>
          </a:xfrm>
          <a:prstGeom prst="straightConnector1">
            <a:avLst/>
          </a:prstGeom>
          <a:noFill/>
          <a:ln cap="flat" cmpd="sng" w="9525">
            <a:solidFill>
              <a:srgbClr val="7F7F7F"/>
            </a:solidFill>
            <a:prstDash val="solid"/>
            <a:round/>
            <a:headEnd len="sm" w="sm" type="none"/>
            <a:tailEnd len="sm" w="sm" type="none"/>
          </a:ln>
        </p:spPr>
      </p:cxnSp>
      <p:cxnSp>
        <p:nvCxnSpPr>
          <p:cNvPr id="436" name="Google Shape;436;p44"/>
          <p:cNvCxnSpPr/>
          <p:nvPr/>
        </p:nvCxnSpPr>
        <p:spPr>
          <a:xfrm flipH="1" rot="10800000">
            <a:off x="4324351" y="3265322"/>
            <a:ext cx="485700" cy="177300"/>
          </a:xfrm>
          <a:prstGeom prst="straightConnector1">
            <a:avLst/>
          </a:prstGeom>
          <a:noFill/>
          <a:ln cap="flat" cmpd="sng" w="9525">
            <a:solidFill>
              <a:srgbClr val="7F7F7F"/>
            </a:solidFill>
            <a:prstDash val="solid"/>
            <a:round/>
            <a:headEnd len="sm" w="sm" type="none"/>
            <a:tailEnd len="sm" w="sm" type="none"/>
          </a:ln>
        </p:spPr>
      </p:cxnSp>
      <p:cxnSp>
        <p:nvCxnSpPr>
          <p:cNvPr id="437" name="Google Shape;437;p44"/>
          <p:cNvCxnSpPr/>
          <p:nvPr/>
        </p:nvCxnSpPr>
        <p:spPr>
          <a:xfrm rot="10800000">
            <a:off x="4657851" y="3205818"/>
            <a:ext cx="149100" cy="59400"/>
          </a:xfrm>
          <a:prstGeom prst="straightConnector1">
            <a:avLst/>
          </a:prstGeom>
          <a:noFill/>
          <a:ln cap="flat" cmpd="sng" w="9525">
            <a:solidFill>
              <a:srgbClr val="7F7F7F"/>
            </a:solidFill>
            <a:prstDash val="solid"/>
            <a:round/>
            <a:headEnd len="sm" w="sm" type="none"/>
            <a:tailEnd len="sm" w="sm" type="none"/>
          </a:ln>
        </p:spPr>
      </p:cxnSp>
      <p:cxnSp>
        <p:nvCxnSpPr>
          <p:cNvPr id="438" name="Google Shape;438;p44"/>
          <p:cNvCxnSpPr/>
          <p:nvPr/>
        </p:nvCxnSpPr>
        <p:spPr>
          <a:xfrm rot="10800000">
            <a:off x="4508626" y="3146287"/>
            <a:ext cx="149100" cy="59400"/>
          </a:xfrm>
          <a:prstGeom prst="straightConnector1">
            <a:avLst/>
          </a:prstGeom>
          <a:noFill/>
          <a:ln cap="flat" cmpd="sng" w="9525">
            <a:solidFill>
              <a:srgbClr val="7F7F7F"/>
            </a:solidFill>
            <a:prstDash val="solid"/>
            <a:round/>
            <a:headEnd len="sm" w="sm" type="none"/>
            <a:tailEnd len="sm" w="sm" type="none"/>
          </a:ln>
        </p:spPr>
      </p:cxnSp>
      <p:cxnSp>
        <p:nvCxnSpPr>
          <p:cNvPr id="439" name="Google Shape;439;p44"/>
          <p:cNvCxnSpPr/>
          <p:nvPr/>
        </p:nvCxnSpPr>
        <p:spPr>
          <a:xfrm flipH="1" rot="10800000">
            <a:off x="4173539" y="3208022"/>
            <a:ext cx="484200" cy="234600"/>
          </a:xfrm>
          <a:prstGeom prst="straightConnector1">
            <a:avLst/>
          </a:prstGeom>
          <a:noFill/>
          <a:ln cap="flat" cmpd="sng" w="9525">
            <a:solidFill>
              <a:srgbClr val="7F7F7F"/>
            </a:solidFill>
            <a:prstDash val="solid"/>
            <a:round/>
            <a:headEnd len="sm" w="sm" type="none"/>
            <a:tailEnd len="sm" w="sm" type="none"/>
          </a:ln>
        </p:spPr>
      </p:cxnSp>
      <p:cxnSp>
        <p:nvCxnSpPr>
          <p:cNvPr id="440" name="Google Shape;440;p44"/>
          <p:cNvCxnSpPr/>
          <p:nvPr/>
        </p:nvCxnSpPr>
        <p:spPr>
          <a:xfrm flipH="1" rot="10800000">
            <a:off x="3962400" y="3151050"/>
            <a:ext cx="543000" cy="335100"/>
          </a:xfrm>
          <a:prstGeom prst="straightConnector1">
            <a:avLst/>
          </a:prstGeom>
          <a:noFill/>
          <a:ln cap="flat" cmpd="sng" w="9525">
            <a:solidFill>
              <a:srgbClr val="7F7F7F"/>
            </a:solidFill>
            <a:prstDash val="solid"/>
            <a:round/>
            <a:headEnd len="sm" w="sm" type="none"/>
            <a:tailEnd len="sm" w="sm" type="none"/>
          </a:ln>
        </p:spPr>
      </p:cxnSp>
      <p:sp>
        <p:nvSpPr>
          <p:cNvPr id="441" name="Google Shape;441;p44"/>
          <p:cNvSpPr/>
          <p:nvPr/>
        </p:nvSpPr>
        <p:spPr>
          <a:xfrm>
            <a:off x="6253385" y="2544508"/>
            <a:ext cx="2121600" cy="1527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XYZ acquired ABC yesterday</a:t>
            </a:r>
            <a:endParaRPr/>
          </a:p>
        </p:txBody>
      </p:sp>
      <p:sp>
        <p:nvSpPr>
          <p:cNvPr id="442" name="Google Shape;442;p44"/>
          <p:cNvSpPr/>
          <p:nvPr/>
        </p:nvSpPr>
        <p:spPr>
          <a:xfrm>
            <a:off x="6253385" y="2713789"/>
            <a:ext cx="2121600" cy="1560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ABC has been taken over by XYZ</a:t>
            </a:r>
            <a:endParaRPr/>
          </a:p>
        </p:txBody>
      </p:sp>
      <p:sp>
        <p:nvSpPr>
          <p:cNvPr id="443" name="Google Shape;443;p44"/>
          <p:cNvSpPr/>
          <p:nvPr/>
        </p:nvSpPr>
        <p:spPr>
          <a:xfrm>
            <a:off x="6833582" y="3943350"/>
            <a:ext cx="2054700" cy="208200"/>
          </a:xfrm>
          <a:prstGeom prst="wedgeRectCallout">
            <a:avLst>
              <a:gd fmla="val -67569" name="adj1"/>
              <a:gd fmla="val 96660" name="adj2"/>
            </a:avLst>
          </a:prstGeom>
          <a:solidFill>
            <a:schemeClr val="lt1"/>
          </a:solidFill>
          <a:ln cap="flat" cmpd="sng" w="9525">
            <a:solidFill>
              <a:srgbClr val="7F7F7F"/>
            </a:solidFill>
            <a:prstDash val="solid"/>
            <a:round/>
            <a:headEnd len="sm" w="sm" type="none"/>
            <a:tailEnd len="sm" w="sm" type="none"/>
          </a:ln>
          <a:effectLst>
            <a:outerShdw blurRad="25400" rotWithShape="0" dir="5400000" dist="127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000000"/>
                </a:solidFill>
                <a:latin typeface="Calibri"/>
                <a:ea typeface="Calibri"/>
                <a:cs typeface="Calibri"/>
                <a:sym typeface="Calibri"/>
              </a:rPr>
              <a:t>Where is Citizen Kane playing in SF? </a:t>
            </a:r>
            <a:endParaRPr/>
          </a:p>
        </p:txBody>
      </p:sp>
      <p:sp>
        <p:nvSpPr>
          <p:cNvPr id="444" name="Google Shape;444;p44"/>
          <p:cNvSpPr/>
          <p:nvPr/>
        </p:nvSpPr>
        <p:spPr>
          <a:xfrm>
            <a:off x="6783949" y="4248150"/>
            <a:ext cx="1714800" cy="327300"/>
          </a:xfrm>
          <a:prstGeom prst="wedgeRectCallout">
            <a:avLst>
              <a:gd fmla="val 63386" name="adj1"/>
              <a:gd fmla="val -39734" name="adj2"/>
            </a:avLst>
          </a:prstGeom>
          <a:solidFill>
            <a:schemeClr val="lt1"/>
          </a:solidFill>
          <a:ln cap="flat" cmpd="sng" w="9525">
            <a:solidFill>
              <a:srgbClr val="7F7F7F"/>
            </a:solidFill>
            <a:prstDash val="solid"/>
            <a:round/>
            <a:headEnd len="sm" w="sm" type="none"/>
            <a:tailEnd len="sm" w="sm" type="none"/>
          </a:ln>
          <a:effectLst>
            <a:outerShdw blurRad="25400" rotWithShape="0" dir="5400000" dist="127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000000"/>
                </a:solidFill>
                <a:latin typeface="Calibri"/>
                <a:ea typeface="Calibri"/>
                <a:cs typeface="Calibri"/>
                <a:sym typeface="Calibri"/>
              </a:rPr>
              <a:t>Castro Theatre at 7:30. Do you want a ticket?</a:t>
            </a:r>
            <a:endParaRPr/>
          </a:p>
        </p:txBody>
      </p:sp>
      <p:pic>
        <p:nvPicPr>
          <p:cNvPr id="445" name="Google Shape;445;p44"/>
          <p:cNvPicPr preferRelativeResize="0"/>
          <p:nvPr/>
        </p:nvPicPr>
        <p:blipFill rotWithShape="1">
          <a:blip r:embed="rId6">
            <a:alphaModFix/>
          </a:blip>
          <a:srcRect b="0" l="0" r="0" t="0"/>
          <a:stretch/>
        </p:blipFill>
        <p:spPr>
          <a:xfrm flipH="1">
            <a:off x="6146373" y="4264405"/>
            <a:ext cx="379664" cy="288545"/>
          </a:xfrm>
          <a:prstGeom prst="rect">
            <a:avLst/>
          </a:prstGeom>
          <a:noFill/>
          <a:ln>
            <a:noFill/>
          </a:ln>
        </p:spPr>
      </p:pic>
      <p:sp>
        <p:nvSpPr>
          <p:cNvPr id="446" name="Google Shape;446;p44"/>
          <p:cNvSpPr/>
          <p:nvPr/>
        </p:nvSpPr>
        <p:spPr>
          <a:xfrm>
            <a:off x="6400800" y="3409950"/>
            <a:ext cx="12954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5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 sz="1000">
                <a:solidFill>
                  <a:srgbClr val="000000"/>
                </a:solidFill>
                <a:latin typeface="Calibri"/>
                <a:ea typeface="Calibri"/>
                <a:cs typeface="Calibri"/>
                <a:sym typeface="Calibri"/>
              </a:rPr>
              <a:t>The S&amp;P500 jumped</a:t>
            </a:r>
            <a:endParaRPr/>
          </a:p>
        </p:txBody>
      </p:sp>
      <p:pic>
        <p:nvPicPr>
          <p:cNvPr descr="BU009519.png" id="447" name="Google Shape;447;p44"/>
          <p:cNvPicPr preferRelativeResize="0"/>
          <p:nvPr/>
        </p:nvPicPr>
        <p:blipFill rotWithShape="1">
          <a:blip r:embed="rId7">
            <a:alphaModFix/>
          </a:blip>
          <a:srcRect b="0" l="0" r="0" t="0"/>
          <a:stretch/>
        </p:blipFill>
        <p:spPr>
          <a:xfrm>
            <a:off x="5503023" y="2495550"/>
            <a:ext cx="440577" cy="438149"/>
          </a:xfrm>
          <a:prstGeom prst="rect">
            <a:avLst/>
          </a:prstGeom>
          <a:noFill/>
          <a:ln>
            <a:noFill/>
          </a:ln>
        </p:spPr>
      </p:pic>
      <p:pic>
        <p:nvPicPr>
          <p:cNvPr descr="skd186802sdc.png" id="448" name="Google Shape;448;p44"/>
          <p:cNvPicPr preferRelativeResize="0"/>
          <p:nvPr/>
        </p:nvPicPr>
        <p:blipFill rotWithShape="1">
          <a:blip r:embed="rId8">
            <a:alphaModFix/>
          </a:blip>
          <a:srcRect b="0" l="0" r="0" t="0"/>
          <a:stretch/>
        </p:blipFill>
        <p:spPr>
          <a:xfrm>
            <a:off x="8659637" y="3994546"/>
            <a:ext cx="408163" cy="43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Applications: Language Technology</a:t>
            </a:r>
            <a:endParaRPr/>
          </a:p>
          <a:p>
            <a:pPr indent="0" lvl="0" marL="0" rtl="0" algn="l">
              <a:spcBef>
                <a:spcPts val="0"/>
              </a:spcBef>
              <a:spcAft>
                <a:spcPts val="0"/>
              </a:spcAft>
              <a:buNone/>
            </a:pPr>
            <a:r>
              <a:t/>
            </a:r>
            <a:endParaRPr/>
          </a:p>
        </p:txBody>
      </p:sp>
      <p:grpSp>
        <p:nvGrpSpPr>
          <p:cNvPr id="454" name="Google Shape;454;p45"/>
          <p:cNvGrpSpPr/>
          <p:nvPr/>
        </p:nvGrpSpPr>
        <p:grpSpPr>
          <a:xfrm>
            <a:off x="464100" y="712925"/>
            <a:ext cx="2553600" cy="4318800"/>
            <a:chOff x="464100" y="712925"/>
            <a:chExt cx="2553600" cy="4318800"/>
          </a:xfrm>
        </p:grpSpPr>
        <p:sp>
          <p:nvSpPr>
            <p:cNvPr id="455" name="Google Shape;455;p45"/>
            <p:cNvSpPr/>
            <p:nvPr/>
          </p:nvSpPr>
          <p:spPr>
            <a:xfrm>
              <a:off x="464100" y="712925"/>
              <a:ext cx="2553600" cy="43188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a:off x="543750" y="12831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Cleanup, Tokenization</a:t>
              </a:r>
              <a:endParaRPr>
                <a:latin typeface="Catamaran"/>
                <a:ea typeface="Catamaran"/>
                <a:cs typeface="Catamaran"/>
                <a:sym typeface="Catamaran"/>
              </a:endParaRPr>
            </a:p>
          </p:txBody>
        </p:sp>
        <p:sp>
          <p:nvSpPr>
            <p:cNvPr id="457" name="Google Shape;457;p45"/>
            <p:cNvSpPr/>
            <p:nvPr/>
          </p:nvSpPr>
          <p:spPr>
            <a:xfrm>
              <a:off x="543750" y="18165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Stemming, Lemmatization</a:t>
              </a:r>
              <a:endParaRPr>
                <a:latin typeface="Catamaran"/>
                <a:ea typeface="Catamaran"/>
                <a:cs typeface="Catamaran"/>
                <a:sym typeface="Catamaran"/>
              </a:endParaRPr>
            </a:p>
          </p:txBody>
        </p:sp>
        <p:sp>
          <p:nvSpPr>
            <p:cNvPr id="458" name="Google Shape;458;p45"/>
            <p:cNvSpPr/>
            <p:nvPr/>
          </p:nvSpPr>
          <p:spPr>
            <a:xfrm>
              <a:off x="543750" y="23499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Part of Speech Tagging</a:t>
              </a:r>
              <a:endParaRPr>
                <a:latin typeface="Catamaran"/>
                <a:ea typeface="Catamaran"/>
                <a:cs typeface="Catamaran"/>
                <a:sym typeface="Catamaran"/>
              </a:endParaRPr>
            </a:p>
          </p:txBody>
        </p:sp>
        <p:sp>
          <p:nvSpPr>
            <p:cNvPr id="459" name="Google Shape;459;p45"/>
            <p:cNvSpPr/>
            <p:nvPr/>
          </p:nvSpPr>
          <p:spPr>
            <a:xfrm>
              <a:off x="543750" y="28833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Query Expansion</a:t>
              </a:r>
              <a:endParaRPr>
                <a:latin typeface="Catamaran"/>
                <a:ea typeface="Catamaran"/>
                <a:cs typeface="Catamaran"/>
                <a:sym typeface="Catamaran"/>
              </a:endParaRPr>
            </a:p>
          </p:txBody>
        </p:sp>
        <p:sp>
          <p:nvSpPr>
            <p:cNvPr id="460" name="Google Shape;460;p45"/>
            <p:cNvSpPr/>
            <p:nvPr/>
          </p:nvSpPr>
          <p:spPr>
            <a:xfrm>
              <a:off x="543750" y="34167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Parsing</a:t>
              </a:r>
              <a:endParaRPr>
                <a:latin typeface="Catamaran"/>
                <a:ea typeface="Catamaran"/>
                <a:cs typeface="Catamaran"/>
                <a:sym typeface="Catamaran"/>
              </a:endParaRPr>
            </a:p>
          </p:txBody>
        </p:sp>
        <p:sp>
          <p:nvSpPr>
            <p:cNvPr id="461" name="Google Shape;461;p45"/>
            <p:cNvSpPr/>
            <p:nvPr/>
          </p:nvSpPr>
          <p:spPr>
            <a:xfrm>
              <a:off x="543750" y="39501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Topic Segmentation &amp; Recognition</a:t>
              </a:r>
              <a:endParaRPr>
                <a:latin typeface="Catamaran"/>
                <a:ea typeface="Catamaran"/>
                <a:cs typeface="Catamaran"/>
                <a:sym typeface="Catamaran"/>
              </a:endParaRPr>
            </a:p>
          </p:txBody>
        </p:sp>
        <p:sp>
          <p:nvSpPr>
            <p:cNvPr id="462" name="Google Shape;462;p45"/>
            <p:cNvSpPr/>
            <p:nvPr/>
          </p:nvSpPr>
          <p:spPr>
            <a:xfrm>
              <a:off x="543750" y="44835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Morphological </a:t>
              </a:r>
              <a:r>
                <a:rPr lang="en">
                  <a:latin typeface="Catamaran"/>
                  <a:ea typeface="Catamaran"/>
                  <a:cs typeface="Catamaran"/>
                  <a:sym typeface="Catamaran"/>
                </a:rPr>
                <a:t>Segmentation</a:t>
              </a:r>
              <a:endParaRPr>
                <a:latin typeface="Catamaran"/>
                <a:ea typeface="Catamaran"/>
                <a:cs typeface="Catamaran"/>
                <a:sym typeface="Catamaran"/>
              </a:endParaRPr>
            </a:p>
            <a:p>
              <a:pPr indent="0" lvl="0" marL="0" rtl="0" algn="ctr">
                <a:spcBef>
                  <a:spcPts val="0"/>
                </a:spcBef>
                <a:spcAft>
                  <a:spcPts val="0"/>
                </a:spcAft>
                <a:buNone/>
              </a:pPr>
              <a:r>
                <a:rPr lang="en">
                  <a:latin typeface="Catamaran"/>
                  <a:ea typeface="Catamaran"/>
                  <a:cs typeface="Catamaran"/>
                  <a:sym typeface="Catamaran"/>
                </a:rPr>
                <a:t>(words/sentences)</a:t>
              </a:r>
              <a:endParaRPr>
                <a:latin typeface="Catamaran"/>
                <a:ea typeface="Catamaran"/>
                <a:cs typeface="Catamaran"/>
                <a:sym typeface="Catamaran"/>
              </a:endParaRPr>
            </a:p>
          </p:txBody>
        </p:sp>
      </p:grpSp>
      <p:grpSp>
        <p:nvGrpSpPr>
          <p:cNvPr id="463" name="Google Shape;463;p45"/>
          <p:cNvGrpSpPr/>
          <p:nvPr/>
        </p:nvGrpSpPr>
        <p:grpSpPr>
          <a:xfrm>
            <a:off x="3295200" y="712925"/>
            <a:ext cx="2553600" cy="4318800"/>
            <a:chOff x="3295200" y="712925"/>
            <a:chExt cx="2553600" cy="4318800"/>
          </a:xfrm>
        </p:grpSpPr>
        <p:sp>
          <p:nvSpPr>
            <p:cNvPr id="464" name="Google Shape;464;p45"/>
            <p:cNvSpPr/>
            <p:nvPr/>
          </p:nvSpPr>
          <p:spPr>
            <a:xfrm>
              <a:off x="3295200" y="712925"/>
              <a:ext cx="2553600" cy="4318800"/>
            </a:xfrm>
            <a:prstGeom prst="rect">
              <a:avLst/>
            </a:prstGeom>
            <a:solidFill>
              <a:srgbClr val="134F5C"/>
            </a:solid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3363150" y="12831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Information Retrieval &amp; Extraction</a:t>
              </a:r>
              <a:endParaRPr>
                <a:latin typeface="Catamaran"/>
                <a:ea typeface="Catamaran"/>
                <a:cs typeface="Catamaran"/>
                <a:sym typeface="Catamaran"/>
              </a:endParaRPr>
            </a:p>
          </p:txBody>
        </p:sp>
        <p:sp>
          <p:nvSpPr>
            <p:cNvPr id="466" name="Google Shape;466;p45"/>
            <p:cNvSpPr/>
            <p:nvPr/>
          </p:nvSpPr>
          <p:spPr>
            <a:xfrm>
              <a:off x="3363150" y="1816575"/>
              <a:ext cx="2390100" cy="24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Relationship Extraction</a:t>
              </a:r>
              <a:endParaRPr>
                <a:latin typeface="Catamaran"/>
                <a:ea typeface="Catamaran"/>
                <a:cs typeface="Catamaran"/>
                <a:sym typeface="Catamaran"/>
              </a:endParaRPr>
            </a:p>
          </p:txBody>
        </p:sp>
        <p:sp>
          <p:nvSpPr>
            <p:cNvPr id="467" name="Google Shape;467;p45"/>
            <p:cNvSpPr/>
            <p:nvPr/>
          </p:nvSpPr>
          <p:spPr>
            <a:xfrm>
              <a:off x="3363150" y="21975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Named Entity Recognition (NER)</a:t>
              </a:r>
              <a:endParaRPr>
                <a:latin typeface="Catamaran"/>
                <a:ea typeface="Catamaran"/>
                <a:cs typeface="Catamaran"/>
                <a:sym typeface="Catamaran"/>
              </a:endParaRPr>
            </a:p>
          </p:txBody>
        </p:sp>
        <p:sp>
          <p:nvSpPr>
            <p:cNvPr id="468" name="Google Shape;468;p45"/>
            <p:cNvSpPr/>
            <p:nvPr/>
          </p:nvSpPr>
          <p:spPr>
            <a:xfrm>
              <a:off x="3363150" y="2700288"/>
              <a:ext cx="2390100" cy="43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Sentiment Analysis/Sentence Boundary Disambiguation</a:t>
              </a:r>
              <a:endParaRPr>
                <a:latin typeface="Catamaran"/>
                <a:ea typeface="Catamaran"/>
                <a:cs typeface="Catamaran"/>
                <a:sym typeface="Catamaran"/>
              </a:endParaRPr>
            </a:p>
          </p:txBody>
        </p:sp>
        <p:sp>
          <p:nvSpPr>
            <p:cNvPr id="469" name="Google Shape;469;p45"/>
            <p:cNvSpPr/>
            <p:nvPr/>
          </p:nvSpPr>
          <p:spPr>
            <a:xfrm>
              <a:off x="3363150" y="3264375"/>
              <a:ext cx="2390100" cy="32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Word Sense </a:t>
              </a:r>
              <a:r>
                <a:rPr lang="en">
                  <a:latin typeface="Catamaran"/>
                  <a:ea typeface="Catamaran"/>
                  <a:cs typeface="Catamaran"/>
                  <a:sym typeface="Catamaran"/>
                </a:rPr>
                <a:t>Disambiguation</a:t>
              </a:r>
              <a:endParaRPr>
                <a:latin typeface="Catamaran"/>
                <a:ea typeface="Catamaran"/>
                <a:cs typeface="Catamaran"/>
                <a:sym typeface="Catamaran"/>
              </a:endParaRPr>
            </a:p>
          </p:txBody>
        </p:sp>
        <p:sp>
          <p:nvSpPr>
            <p:cNvPr id="470" name="Google Shape;470;p45"/>
            <p:cNvSpPr/>
            <p:nvPr/>
          </p:nvSpPr>
          <p:spPr>
            <a:xfrm>
              <a:off x="3363150" y="3721575"/>
              <a:ext cx="2390100" cy="32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Text Similarity</a:t>
              </a:r>
              <a:endParaRPr>
                <a:latin typeface="Catamaran"/>
                <a:ea typeface="Catamaran"/>
                <a:cs typeface="Catamaran"/>
                <a:sym typeface="Catamaran"/>
              </a:endParaRPr>
            </a:p>
          </p:txBody>
        </p:sp>
        <p:sp>
          <p:nvSpPr>
            <p:cNvPr id="471" name="Google Shape;471;p45"/>
            <p:cNvSpPr/>
            <p:nvPr/>
          </p:nvSpPr>
          <p:spPr>
            <a:xfrm>
              <a:off x="3363150" y="4178775"/>
              <a:ext cx="2390100" cy="32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Coreference Resolution</a:t>
              </a:r>
              <a:endParaRPr>
                <a:latin typeface="Catamaran"/>
                <a:ea typeface="Catamaran"/>
                <a:cs typeface="Catamaran"/>
                <a:sym typeface="Catamaran"/>
              </a:endParaRPr>
            </a:p>
          </p:txBody>
        </p:sp>
        <p:sp>
          <p:nvSpPr>
            <p:cNvPr id="472" name="Google Shape;472;p45"/>
            <p:cNvSpPr/>
            <p:nvPr/>
          </p:nvSpPr>
          <p:spPr>
            <a:xfrm>
              <a:off x="3363150" y="4635975"/>
              <a:ext cx="2390100" cy="329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Discourse Analysis</a:t>
              </a:r>
              <a:endParaRPr>
                <a:latin typeface="Catamaran"/>
                <a:ea typeface="Catamaran"/>
                <a:cs typeface="Catamaran"/>
                <a:sym typeface="Catamaran"/>
              </a:endParaRPr>
            </a:p>
          </p:txBody>
        </p:sp>
      </p:grpSp>
      <p:grpSp>
        <p:nvGrpSpPr>
          <p:cNvPr id="473" name="Google Shape;473;p45"/>
          <p:cNvGrpSpPr/>
          <p:nvPr/>
        </p:nvGrpSpPr>
        <p:grpSpPr>
          <a:xfrm>
            <a:off x="6098700" y="712925"/>
            <a:ext cx="2553600" cy="4318800"/>
            <a:chOff x="6251100" y="712925"/>
            <a:chExt cx="2553600" cy="4318800"/>
          </a:xfrm>
        </p:grpSpPr>
        <p:sp>
          <p:nvSpPr>
            <p:cNvPr id="474" name="Google Shape;474;p45"/>
            <p:cNvSpPr/>
            <p:nvPr/>
          </p:nvSpPr>
          <p:spPr>
            <a:xfrm>
              <a:off x="6251100" y="712925"/>
              <a:ext cx="2553600" cy="4318800"/>
            </a:xfrm>
            <a:prstGeom prst="rect">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6362550" y="12831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Machine Translation</a:t>
              </a:r>
              <a:endParaRPr>
                <a:latin typeface="Catamaran"/>
                <a:ea typeface="Catamaran"/>
                <a:cs typeface="Catamaran"/>
                <a:sym typeface="Catamaran"/>
              </a:endParaRPr>
            </a:p>
          </p:txBody>
        </p:sp>
        <p:sp>
          <p:nvSpPr>
            <p:cNvPr id="476" name="Google Shape;476;p45"/>
            <p:cNvSpPr/>
            <p:nvPr/>
          </p:nvSpPr>
          <p:spPr>
            <a:xfrm>
              <a:off x="6362550" y="18165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Summarization/Paraphrasing</a:t>
              </a:r>
              <a:endParaRPr>
                <a:latin typeface="Catamaran"/>
                <a:ea typeface="Catamaran"/>
                <a:cs typeface="Catamaran"/>
                <a:sym typeface="Catamaran"/>
              </a:endParaRPr>
            </a:p>
          </p:txBody>
        </p:sp>
        <p:sp>
          <p:nvSpPr>
            <p:cNvPr id="477" name="Google Shape;477;p45"/>
            <p:cNvSpPr/>
            <p:nvPr/>
          </p:nvSpPr>
          <p:spPr>
            <a:xfrm>
              <a:off x="6362550" y="23499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Language Generation</a:t>
              </a:r>
              <a:endParaRPr>
                <a:latin typeface="Catamaran"/>
                <a:ea typeface="Catamaran"/>
                <a:cs typeface="Catamaran"/>
                <a:sym typeface="Catamaran"/>
              </a:endParaRPr>
            </a:p>
          </p:txBody>
        </p:sp>
        <p:sp>
          <p:nvSpPr>
            <p:cNvPr id="478" name="Google Shape;478;p45"/>
            <p:cNvSpPr/>
            <p:nvPr/>
          </p:nvSpPr>
          <p:spPr>
            <a:xfrm>
              <a:off x="6362550" y="28833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Reasoning over Knowledge Base</a:t>
              </a:r>
              <a:endParaRPr>
                <a:latin typeface="Catamaran"/>
                <a:ea typeface="Catamaran"/>
                <a:cs typeface="Catamaran"/>
                <a:sym typeface="Catamaran"/>
              </a:endParaRPr>
            </a:p>
          </p:txBody>
        </p:sp>
        <p:sp>
          <p:nvSpPr>
            <p:cNvPr id="479" name="Google Shape;479;p45"/>
            <p:cNvSpPr/>
            <p:nvPr/>
          </p:nvSpPr>
          <p:spPr>
            <a:xfrm>
              <a:off x="6362550" y="34167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Question Answering</a:t>
              </a:r>
              <a:endParaRPr>
                <a:latin typeface="Catamaran"/>
                <a:ea typeface="Catamaran"/>
                <a:cs typeface="Catamaran"/>
                <a:sym typeface="Catamaran"/>
              </a:endParaRPr>
            </a:p>
          </p:txBody>
        </p:sp>
        <p:sp>
          <p:nvSpPr>
            <p:cNvPr id="480" name="Google Shape;480;p45"/>
            <p:cNvSpPr/>
            <p:nvPr/>
          </p:nvSpPr>
          <p:spPr>
            <a:xfrm>
              <a:off x="6362550" y="39501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Dialogue Box</a:t>
              </a:r>
              <a:endParaRPr>
                <a:latin typeface="Catamaran"/>
                <a:ea typeface="Catamaran"/>
                <a:cs typeface="Catamaran"/>
                <a:sym typeface="Catamaran"/>
              </a:endParaRPr>
            </a:p>
          </p:txBody>
        </p:sp>
        <p:sp>
          <p:nvSpPr>
            <p:cNvPr id="481" name="Google Shape;481;p45"/>
            <p:cNvSpPr/>
            <p:nvPr/>
          </p:nvSpPr>
          <p:spPr>
            <a:xfrm>
              <a:off x="6362550" y="4483575"/>
              <a:ext cx="2390100" cy="40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Image Caption &amp; other Multimodal Tasks</a:t>
              </a:r>
              <a:endParaRPr>
                <a:latin typeface="Catamaran"/>
                <a:ea typeface="Catamaran"/>
                <a:cs typeface="Catamaran"/>
                <a:sym typeface="Catamaran"/>
              </a:endParaRPr>
            </a:p>
          </p:txBody>
        </p:sp>
      </p:grpSp>
      <p:sp>
        <p:nvSpPr>
          <p:cNvPr id="482" name="Google Shape;482;p45"/>
          <p:cNvSpPr txBox="1"/>
          <p:nvPr/>
        </p:nvSpPr>
        <p:spPr>
          <a:xfrm>
            <a:off x="852600" y="748425"/>
            <a:ext cx="14676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Catamaran"/>
                <a:ea typeface="Catamaran"/>
                <a:cs typeface="Catamaran"/>
                <a:sym typeface="Catamaran"/>
              </a:rPr>
              <a:t>Group 1</a:t>
            </a:r>
            <a:endParaRPr sz="2000">
              <a:solidFill>
                <a:schemeClr val="lt1"/>
              </a:solidFill>
              <a:latin typeface="Catamaran"/>
              <a:ea typeface="Catamaran"/>
              <a:cs typeface="Catamaran"/>
              <a:sym typeface="Catamaran"/>
            </a:endParaRPr>
          </a:p>
        </p:txBody>
      </p:sp>
      <p:sp>
        <p:nvSpPr>
          <p:cNvPr id="483" name="Google Shape;483;p45"/>
          <p:cNvSpPr txBox="1"/>
          <p:nvPr/>
        </p:nvSpPr>
        <p:spPr>
          <a:xfrm>
            <a:off x="3824400" y="748425"/>
            <a:ext cx="14676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Catamaran"/>
                <a:ea typeface="Catamaran"/>
                <a:cs typeface="Catamaran"/>
                <a:sym typeface="Catamaran"/>
              </a:rPr>
              <a:t>Group 2</a:t>
            </a:r>
            <a:endParaRPr sz="2000">
              <a:solidFill>
                <a:schemeClr val="lt1"/>
              </a:solidFill>
              <a:latin typeface="Catamaran"/>
              <a:ea typeface="Catamaran"/>
              <a:cs typeface="Catamaran"/>
              <a:sym typeface="Catamaran"/>
            </a:endParaRPr>
          </a:p>
        </p:txBody>
      </p:sp>
      <p:sp>
        <p:nvSpPr>
          <p:cNvPr id="484" name="Google Shape;484;p45"/>
          <p:cNvSpPr txBox="1"/>
          <p:nvPr/>
        </p:nvSpPr>
        <p:spPr>
          <a:xfrm>
            <a:off x="6671400" y="748425"/>
            <a:ext cx="14676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Catamaran"/>
                <a:ea typeface="Catamaran"/>
                <a:cs typeface="Catamaran"/>
                <a:sym typeface="Catamaran"/>
              </a:rPr>
              <a:t>Group 3</a:t>
            </a:r>
            <a:endParaRPr sz="2000">
              <a:solidFill>
                <a:schemeClr val="lt1"/>
              </a:solidFill>
              <a:latin typeface="Catamaran"/>
              <a:ea typeface="Catamaran"/>
              <a:cs typeface="Catamaran"/>
              <a:sym typeface="Catamar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 Examples</a:t>
            </a:r>
            <a:endParaRPr/>
          </a:p>
        </p:txBody>
      </p:sp>
      <p:sp>
        <p:nvSpPr>
          <p:cNvPr id="490" name="Google Shape;490;p46"/>
          <p:cNvSpPr txBox="1"/>
          <p:nvPr>
            <p:ph idx="1" type="body"/>
          </p:nvPr>
        </p:nvSpPr>
        <p:spPr>
          <a:xfrm>
            <a:off x="880550" y="1152475"/>
            <a:ext cx="7951800" cy="34164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Information Retrieval</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SzPts val="1500"/>
              <a:buFont typeface="Catamaran"/>
              <a:buChar char="○"/>
            </a:pPr>
            <a:r>
              <a:rPr lang="en" sz="1500">
                <a:solidFill>
                  <a:schemeClr val="hlink"/>
                </a:solidFill>
                <a:uFill>
                  <a:noFill/>
                </a:uFill>
                <a:latin typeface="Catamaran"/>
                <a:ea typeface="Catamaran"/>
                <a:cs typeface="Catamaran"/>
                <a:sym typeface="Catamaran"/>
                <a:hlinkClick r:id="rId3"/>
              </a:rPr>
              <a:t>Google</a:t>
            </a:r>
            <a:r>
              <a:rPr lang="en" sz="1500">
                <a:solidFill>
                  <a:srgbClr val="000000"/>
                </a:solidFill>
                <a:latin typeface="Catamaran"/>
                <a:ea typeface="Catamaran"/>
                <a:cs typeface="Catamaran"/>
                <a:sym typeface="Catamaran"/>
              </a:rPr>
              <a:t> finds relevant and similar results.</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Information Extraction </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SzPts val="1500"/>
              <a:buFont typeface="Catamaran"/>
              <a:buChar char="○"/>
            </a:pPr>
            <a:r>
              <a:rPr lang="en" sz="1500">
                <a:solidFill>
                  <a:schemeClr val="hlink"/>
                </a:solidFill>
                <a:uFill>
                  <a:noFill/>
                </a:uFill>
                <a:latin typeface="Catamaran"/>
                <a:ea typeface="Catamaran"/>
                <a:cs typeface="Catamaran"/>
                <a:sym typeface="Catamaran"/>
                <a:hlinkClick r:id="rId4"/>
              </a:rPr>
              <a:t>Gmail</a:t>
            </a:r>
            <a:r>
              <a:rPr lang="en" sz="1500">
                <a:solidFill>
                  <a:srgbClr val="000000"/>
                </a:solidFill>
                <a:latin typeface="Catamaran"/>
                <a:ea typeface="Catamaran"/>
                <a:cs typeface="Catamaran"/>
                <a:sym typeface="Catamaran"/>
              </a:rPr>
              <a:t> structures events from emails.</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Machine Translation </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SzPts val="1500"/>
              <a:buFont typeface="Catamaran"/>
              <a:buChar char="○"/>
            </a:pPr>
            <a:r>
              <a:rPr lang="en" sz="1500">
                <a:solidFill>
                  <a:schemeClr val="hlink"/>
                </a:solidFill>
                <a:uFill>
                  <a:noFill/>
                </a:uFill>
                <a:latin typeface="Catamaran"/>
                <a:ea typeface="Catamaran"/>
                <a:cs typeface="Catamaran"/>
                <a:sym typeface="Catamaran"/>
                <a:hlinkClick r:id="rId5"/>
              </a:rPr>
              <a:t>Google Translate</a:t>
            </a:r>
            <a:r>
              <a:rPr lang="en" sz="1500">
                <a:solidFill>
                  <a:srgbClr val="000000"/>
                </a:solidFill>
                <a:latin typeface="Catamaran"/>
                <a:ea typeface="Catamaran"/>
                <a:cs typeface="Catamaran"/>
                <a:sym typeface="Catamaran"/>
              </a:rPr>
              <a:t> translates language from one language to another.</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Text Simplification </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SzPts val="1500"/>
              <a:buFont typeface="Catamaran"/>
              <a:buChar char="○"/>
            </a:pPr>
            <a:r>
              <a:rPr lang="en" sz="1500">
                <a:solidFill>
                  <a:schemeClr val="hlink"/>
                </a:solidFill>
                <a:uFill>
                  <a:noFill/>
                </a:uFill>
                <a:latin typeface="Catamaran"/>
                <a:ea typeface="Catamaran"/>
                <a:cs typeface="Catamaran"/>
                <a:sym typeface="Catamaran"/>
                <a:hlinkClick r:id="rId6"/>
              </a:rPr>
              <a:t>Rewordify</a:t>
            </a:r>
            <a:r>
              <a:rPr lang="en" sz="1500">
                <a:solidFill>
                  <a:srgbClr val="000000"/>
                </a:solidFill>
                <a:latin typeface="Catamaran"/>
                <a:ea typeface="Catamaran"/>
                <a:cs typeface="Catamaran"/>
                <a:sym typeface="Catamaran"/>
              </a:rPr>
              <a:t> simplifies the meaning of sentences. </a:t>
            </a:r>
            <a:endParaRPr sz="1500">
              <a:solidFill>
                <a:srgbClr val="000000"/>
              </a:solidFill>
              <a:latin typeface="Catamaran"/>
              <a:ea typeface="Catamaran"/>
              <a:cs typeface="Catamaran"/>
              <a:sym typeface="Catamaran"/>
            </a:endParaRPr>
          </a:p>
          <a:p>
            <a:pPr indent="-323850" lvl="0" marL="457200" rtl="0" algn="just">
              <a:lnSpc>
                <a:spcPct val="150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Sentiment Analysis</a:t>
            </a:r>
            <a:endParaRPr sz="1500">
              <a:solidFill>
                <a:srgbClr val="000000"/>
              </a:solidFill>
              <a:latin typeface="Catamaran"/>
              <a:ea typeface="Catamaran"/>
              <a:cs typeface="Catamaran"/>
              <a:sym typeface="Catamaran"/>
            </a:endParaRPr>
          </a:p>
          <a:p>
            <a:pPr indent="-323850" lvl="1" marL="914400" rtl="0" algn="just">
              <a:lnSpc>
                <a:spcPct val="150000"/>
              </a:lnSpc>
              <a:spcBef>
                <a:spcPts val="0"/>
              </a:spcBef>
              <a:spcAft>
                <a:spcPts val="0"/>
              </a:spcAft>
              <a:buSzPts val="1500"/>
              <a:buFont typeface="Catamaran"/>
              <a:buChar char="○"/>
            </a:pPr>
            <a:r>
              <a:rPr lang="en" sz="1500">
                <a:solidFill>
                  <a:schemeClr val="hlink"/>
                </a:solidFill>
                <a:uFill>
                  <a:noFill/>
                </a:uFill>
                <a:latin typeface="Catamaran"/>
                <a:ea typeface="Catamaran"/>
                <a:cs typeface="Catamaran"/>
                <a:sym typeface="Catamaran"/>
                <a:hlinkClick r:id="rId7"/>
              </a:rPr>
              <a:t>Hater News</a:t>
            </a:r>
            <a:r>
              <a:rPr lang="en" sz="1500">
                <a:solidFill>
                  <a:srgbClr val="000000"/>
                </a:solidFill>
                <a:latin typeface="Catamaran"/>
                <a:ea typeface="Catamaran"/>
                <a:cs typeface="Catamaran"/>
                <a:sym typeface="Catamaran"/>
              </a:rPr>
              <a:t> gives us the sentiment of the user.</a:t>
            </a:r>
            <a:endParaRPr sz="1500">
              <a:latin typeface="Catamaran"/>
              <a:ea typeface="Catamaran"/>
              <a:cs typeface="Catamaran"/>
              <a:sym typeface="Catamar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 Examples</a:t>
            </a:r>
            <a:endParaRPr/>
          </a:p>
        </p:txBody>
      </p:sp>
      <p:sp>
        <p:nvSpPr>
          <p:cNvPr id="496" name="Google Shape;496;p47"/>
          <p:cNvSpPr txBox="1"/>
          <p:nvPr>
            <p:ph idx="1" type="body"/>
          </p:nvPr>
        </p:nvSpPr>
        <p:spPr>
          <a:xfrm>
            <a:off x="894525" y="923875"/>
            <a:ext cx="7937700" cy="35907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Text Summarization</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SzPts val="1500"/>
              <a:buFont typeface="Catamaran"/>
              <a:buChar char="○"/>
            </a:pPr>
            <a:r>
              <a:rPr lang="en" sz="1500">
                <a:solidFill>
                  <a:schemeClr val="accent5"/>
                </a:solidFill>
                <a:uFill>
                  <a:noFill/>
                </a:uFill>
                <a:latin typeface="Catamaran"/>
                <a:ea typeface="Catamaran"/>
                <a:cs typeface="Catamaran"/>
                <a:sym typeface="Catamaran"/>
                <a:hlinkClick r:id="rId3"/>
              </a:rPr>
              <a:t>Smmry</a:t>
            </a:r>
            <a:r>
              <a:rPr lang="en" sz="1500">
                <a:solidFill>
                  <a:srgbClr val="000000"/>
                </a:solidFill>
                <a:latin typeface="Catamaran"/>
                <a:ea typeface="Catamaran"/>
                <a:cs typeface="Catamaran"/>
                <a:sym typeface="Catamaran"/>
              </a:rPr>
              <a:t> or Reddit’s </a:t>
            </a:r>
            <a:r>
              <a:rPr lang="en" sz="1500">
                <a:solidFill>
                  <a:schemeClr val="accent5"/>
                </a:solidFill>
                <a:uFill>
                  <a:noFill/>
                </a:uFill>
                <a:latin typeface="Catamaran"/>
                <a:ea typeface="Catamaran"/>
                <a:cs typeface="Catamaran"/>
                <a:sym typeface="Catamaran"/>
                <a:hlinkClick r:id="rId4"/>
              </a:rPr>
              <a:t>autotldr</a:t>
            </a:r>
            <a:r>
              <a:rPr lang="en" sz="1500">
                <a:solidFill>
                  <a:srgbClr val="000000"/>
                </a:solidFill>
                <a:latin typeface="Catamaran"/>
                <a:ea typeface="Catamaran"/>
                <a:cs typeface="Catamaran"/>
                <a:sym typeface="Catamaran"/>
              </a:rPr>
              <a:t> gives a summary of sentences.</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Spam Filter</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Gmail filters spam emails separately.</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Auto-Predict</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Google Search predicts user search results.</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Auto-Correct</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SzPts val="1500"/>
              <a:buFont typeface="Catamaran"/>
              <a:buChar char="○"/>
            </a:pPr>
            <a:r>
              <a:rPr lang="en" sz="1500">
                <a:solidFill>
                  <a:srgbClr val="000000"/>
                </a:solidFill>
                <a:latin typeface="Catamaran"/>
                <a:ea typeface="Catamaran"/>
                <a:cs typeface="Catamaran"/>
                <a:sym typeface="Catamaran"/>
              </a:rPr>
              <a:t>(Google Keyboard and </a:t>
            </a:r>
            <a:r>
              <a:rPr lang="en" sz="1500">
                <a:solidFill>
                  <a:schemeClr val="accent5"/>
                </a:solidFill>
                <a:uFill>
                  <a:noFill/>
                </a:uFill>
                <a:latin typeface="Catamaran"/>
                <a:ea typeface="Catamaran"/>
                <a:cs typeface="Catamaran"/>
                <a:sym typeface="Catamaran"/>
                <a:hlinkClick r:id="rId5"/>
              </a:rPr>
              <a:t>Grammarly</a:t>
            </a:r>
            <a:r>
              <a:rPr lang="en" sz="1500">
                <a:solidFill>
                  <a:srgbClr val="000000"/>
                </a:solidFill>
                <a:latin typeface="Catamaran"/>
                <a:ea typeface="Catamaran"/>
                <a:cs typeface="Catamaran"/>
                <a:sym typeface="Catamaran"/>
              </a:rPr>
              <a:t> correct words otherwise spelled wrong.</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Speech Recognition</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SzPts val="1500"/>
              <a:buFont typeface="Catamaran"/>
              <a:buChar char="○"/>
            </a:pPr>
            <a:r>
              <a:rPr lang="en" sz="1500">
                <a:solidFill>
                  <a:srgbClr val="000000"/>
                </a:solidFill>
                <a:latin typeface="Catamaran"/>
                <a:ea typeface="Catamaran"/>
                <a:cs typeface="Catamaran"/>
                <a:sym typeface="Catamaran"/>
              </a:rPr>
              <a:t>Google </a:t>
            </a:r>
            <a:r>
              <a:rPr lang="en" sz="1500">
                <a:solidFill>
                  <a:schemeClr val="accent5"/>
                </a:solidFill>
                <a:uFill>
                  <a:noFill/>
                </a:uFill>
                <a:latin typeface="Catamaran"/>
                <a:ea typeface="Catamaran"/>
                <a:cs typeface="Catamaran"/>
                <a:sym typeface="Catamaran"/>
                <a:hlinkClick r:id="rId6"/>
              </a:rPr>
              <a:t>WebSpeech</a:t>
            </a:r>
            <a:r>
              <a:rPr lang="en" sz="1500">
                <a:solidFill>
                  <a:srgbClr val="000000"/>
                </a:solidFill>
                <a:latin typeface="Catamaran"/>
                <a:ea typeface="Catamaran"/>
                <a:cs typeface="Catamaran"/>
                <a:sym typeface="Catamaran"/>
              </a:rPr>
              <a:t> or </a:t>
            </a:r>
            <a:r>
              <a:rPr lang="en" sz="1500">
                <a:solidFill>
                  <a:schemeClr val="accent5"/>
                </a:solidFill>
                <a:uFill>
                  <a:noFill/>
                </a:uFill>
                <a:latin typeface="Catamaran"/>
                <a:ea typeface="Catamaran"/>
                <a:cs typeface="Catamaran"/>
                <a:sym typeface="Catamaran"/>
                <a:hlinkClick r:id="rId7"/>
              </a:rPr>
              <a:t>Vocalware</a:t>
            </a:r>
            <a:r>
              <a:rPr lang="en" sz="1500">
                <a:solidFill>
                  <a:srgbClr val="000000"/>
                </a:solidFill>
                <a:latin typeface="Catamaran"/>
                <a:ea typeface="Catamaran"/>
                <a:cs typeface="Catamaran"/>
                <a:sym typeface="Catamaran"/>
              </a:rPr>
              <a:t>.</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Question Answering</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SzPts val="1500"/>
              <a:buFont typeface="Catamaran"/>
              <a:buChar char="○"/>
            </a:pPr>
            <a:r>
              <a:rPr lang="en" sz="1500">
                <a:solidFill>
                  <a:srgbClr val="000000"/>
                </a:solidFill>
                <a:latin typeface="Catamaran"/>
                <a:ea typeface="Catamaran"/>
                <a:cs typeface="Catamaran"/>
                <a:sym typeface="Catamaran"/>
              </a:rPr>
              <a:t>IBM Watson’s answers to </a:t>
            </a:r>
            <a:r>
              <a:rPr lang="en" sz="1500">
                <a:solidFill>
                  <a:schemeClr val="accent5"/>
                </a:solidFill>
                <a:uFill>
                  <a:noFill/>
                </a:uFill>
                <a:latin typeface="Catamaran"/>
                <a:ea typeface="Catamaran"/>
                <a:cs typeface="Catamaran"/>
                <a:sym typeface="Catamaran"/>
                <a:hlinkClick r:id="rId8"/>
              </a:rPr>
              <a:t>a query</a:t>
            </a:r>
            <a:r>
              <a:rPr lang="en" sz="1500">
                <a:solidFill>
                  <a:srgbClr val="000000"/>
                </a:solidFill>
                <a:latin typeface="Catamaran"/>
                <a:ea typeface="Catamaran"/>
                <a:cs typeface="Catamaran"/>
                <a:sym typeface="Catamaran"/>
              </a:rPr>
              <a:t>;  </a:t>
            </a:r>
            <a:r>
              <a:rPr lang="en" sz="1500" u="sng">
                <a:solidFill>
                  <a:schemeClr val="hlink"/>
                </a:solidFill>
                <a:latin typeface="Catamaran"/>
                <a:ea typeface="Catamaran"/>
                <a:cs typeface="Catamaran"/>
                <a:sym typeface="Catamaran"/>
                <a:hlinkClick r:id="rId9"/>
              </a:rPr>
              <a:t>Google's T5 Model</a:t>
            </a:r>
            <a:endParaRPr sz="1500">
              <a:solidFill>
                <a:srgbClr val="000000"/>
              </a:solidFill>
              <a:latin typeface="Catamaran"/>
              <a:ea typeface="Catamaran"/>
              <a:cs typeface="Catamaran"/>
              <a:sym typeface="Catamaran"/>
            </a:endParaRPr>
          </a:p>
          <a:p>
            <a:pPr indent="-323850" lvl="0" marL="457200" rtl="0" algn="l">
              <a:lnSpc>
                <a:spcPct val="115000"/>
              </a:lnSpc>
              <a:spcBef>
                <a:spcPts val="0"/>
              </a:spcBef>
              <a:spcAft>
                <a:spcPts val="0"/>
              </a:spcAft>
              <a:buClr>
                <a:srgbClr val="000000"/>
              </a:buClr>
              <a:buSzPts val="1500"/>
              <a:buFont typeface="Catamaran"/>
              <a:buChar char="●"/>
            </a:pPr>
            <a:r>
              <a:rPr lang="en" sz="1500">
                <a:solidFill>
                  <a:srgbClr val="000000"/>
                </a:solidFill>
                <a:latin typeface="Catamaran"/>
                <a:ea typeface="Catamaran"/>
                <a:cs typeface="Catamaran"/>
                <a:sym typeface="Catamaran"/>
              </a:rPr>
              <a:t>Natural Language Generation</a:t>
            </a:r>
            <a:endParaRPr sz="1500">
              <a:solidFill>
                <a:srgbClr val="000000"/>
              </a:solidFill>
              <a:latin typeface="Catamaran"/>
              <a:ea typeface="Catamaran"/>
              <a:cs typeface="Catamaran"/>
              <a:sym typeface="Catamaran"/>
            </a:endParaRPr>
          </a:p>
          <a:p>
            <a:pPr indent="-323850" lvl="1" marL="914400" rtl="0" algn="l">
              <a:lnSpc>
                <a:spcPct val="115000"/>
              </a:lnSpc>
              <a:spcBef>
                <a:spcPts val="0"/>
              </a:spcBef>
              <a:spcAft>
                <a:spcPts val="0"/>
              </a:spcAft>
              <a:buSzPts val="1500"/>
              <a:buFont typeface="Catamaran"/>
              <a:buChar char="○"/>
            </a:pPr>
            <a:r>
              <a:rPr lang="en" sz="1500">
                <a:solidFill>
                  <a:srgbClr val="000000"/>
                </a:solidFill>
                <a:latin typeface="Catamaran"/>
                <a:ea typeface="Catamaran"/>
                <a:cs typeface="Catamaran"/>
                <a:sym typeface="Catamaran"/>
              </a:rPr>
              <a:t>Generation of text from image or video </a:t>
            </a:r>
            <a:r>
              <a:rPr lang="en" sz="1500">
                <a:solidFill>
                  <a:schemeClr val="accent5"/>
                </a:solidFill>
                <a:uFill>
                  <a:noFill/>
                </a:uFill>
                <a:latin typeface="Catamaran"/>
                <a:ea typeface="Catamaran"/>
                <a:cs typeface="Catamaran"/>
                <a:sym typeface="Catamaran"/>
                <a:hlinkClick r:id="rId10"/>
              </a:rPr>
              <a:t>data</a:t>
            </a:r>
            <a:r>
              <a:rPr lang="en" sz="1500">
                <a:solidFill>
                  <a:srgbClr val="000000"/>
                </a:solidFill>
                <a:latin typeface="Catamaran"/>
                <a:ea typeface="Catamaran"/>
                <a:cs typeface="Catamaran"/>
                <a:sym typeface="Catamaran"/>
              </a:rPr>
              <a:t>.</a:t>
            </a:r>
            <a:endParaRPr sz="1500">
              <a:latin typeface="Catamaran"/>
              <a:ea typeface="Catamaran"/>
              <a:cs typeface="Catamaran"/>
              <a:sym typeface="Catamar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8"/>
          <p:cNvSpPr txBox="1"/>
          <p:nvPr>
            <p:ph type="title"/>
          </p:nvPr>
        </p:nvSpPr>
        <p:spPr>
          <a:xfrm>
            <a:off x="265500" y="1732200"/>
            <a:ext cx="4045200" cy="143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NLP</a:t>
            </a:r>
            <a:endParaRPr/>
          </a:p>
          <a:p>
            <a:pPr indent="0" lvl="0" marL="0" rtl="0" algn="ctr">
              <a:spcBef>
                <a:spcPts val="0"/>
              </a:spcBef>
              <a:spcAft>
                <a:spcPts val="0"/>
              </a:spcAft>
              <a:buNone/>
            </a:pPr>
            <a:r>
              <a:rPr lang="en" sz="2800">
                <a:latin typeface="Catamaran"/>
                <a:ea typeface="Catamaran"/>
                <a:cs typeface="Catamaran"/>
                <a:sym typeface="Catamaran"/>
              </a:rPr>
              <a:t>Functionalities &amp; Datasets</a:t>
            </a:r>
            <a:endParaRPr sz="2800">
              <a:latin typeface="Catamaran"/>
              <a:ea typeface="Catamaran"/>
              <a:cs typeface="Catamaran"/>
              <a:sym typeface="Catamaran"/>
            </a:endParaRPr>
          </a:p>
        </p:txBody>
      </p:sp>
      <p:sp>
        <p:nvSpPr>
          <p:cNvPr id="502" name="Google Shape;502;p4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68300" lvl="0" marL="457200" rtl="0" algn="l">
              <a:lnSpc>
                <a:spcPct val="200000"/>
              </a:lnSpc>
              <a:spcBef>
                <a:spcPts val="0"/>
              </a:spcBef>
              <a:spcAft>
                <a:spcPts val="0"/>
              </a:spcAft>
              <a:buClr>
                <a:srgbClr val="FF7351"/>
              </a:buClr>
              <a:buSzPts val="2200"/>
              <a:buFont typeface="Raleway"/>
              <a:buChar char="●"/>
            </a:pPr>
            <a:r>
              <a:rPr lang="en" sz="2200">
                <a:solidFill>
                  <a:srgbClr val="FF7351"/>
                </a:solidFill>
                <a:latin typeface="Raleway"/>
                <a:ea typeface="Raleway"/>
                <a:cs typeface="Raleway"/>
                <a:sym typeface="Raleway"/>
              </a:rPr>
              <a:t>Corpus</a:t>
            </a:r>
            <a:endParaRPr sz="2200">
              <a:solidFill>
                <a:srgbClr val="FF7351"/>
              </a:solidFill>
              <a:latin typeface="Raleway"/>
              <a:ea typeface="Raleway"/>
              <a:cs typeface="Raleway"/>
              <a:sym typeface="Raleway"/>
            </a:endParaRPr>
          </a:p>
          <a:p>
            <a:pPr indent="-368300" lvl="0" marL="457200" rtl="0" algn="l">
              <a:lnSpc>
                <a:spcPct val="200000"/>
              </a:lnSpc>
              <a:spcBef>
                <a:spcPts val="0"/>
              </a:spcBef>
              <a:spcAft>
                <a:spcPts val="0"/>
              </a:spcAft>
              <a:buClr>
                <a:srgbClr val="FF7351"/>
              </a:buClr>
              <a:buSzPts val="2200"/>
              <a:buFont typeface="Raleway"/>
              <a:buChar char="●"/>
            </a:pPr>
            <a:r>
              <a:rPr lang="en" sz="2200">
                <a:solidFill>
                  <a:srgbClr val="FF7351"/>
                </a:solidFill>
                <a:latin typeface="Raleway"/>
                <a:ea typeface="Raleway"/>
                <a:cs typeface="Raleway"/>
                <a:sym typeface="Raleway"/>
              </a:rPr>
              <a:t>Libraries</a:t>
            </a:r>
            <a:endParaRPr sz="2200">
              <a:solidFill>
                <a:srgbClr val="FF7351"/>
              </a:solidFill>
              <a:latin typeface="Raleway"/>
              <a:ea typeface="Raleway"/>
              <a:cs typeface="Raleway"/>
              <a:sym typeface="Raleway"/>
            </a:endParaRPr>
          </a:p>
          <a:p>
            <a:pPr indent="-368300" lvl="0" marL="457200" rtl="0" algn="l">
              <a:lnSpc>
                <a:spcPct val="200000"/>
              </a:lnSpc>
              <a:spcBef>
                <a:spcPts val="0"/>
              </a:spcBef>
              <a:spcAft>
                <a:spcPts val="0"/>
              </a:spcAft>
              <a:buClr>
                <a:srgbClr val="FF7351"/>
              </a:buClr>
              <a:buSzPts val="2200"/>
              <a:buFont typeface="Raleway"/>
              <a:buChar char="●"/>
            </a:pPr>
            <a:r>
              <a:rPr lang="en" sz="2200">
                <a:solidFill>
                  <a:srgbClr val="FF7351"/>
                </a:solidFill>
                <a:latin typeface="Raleway"/>
                <a:ea typeface="Raleway"/>
                <a:cs typeface="Raleway"/>
                <a:sym typeface="Raleway"/>
              </a:rPr>
              <a:t>Algorithms</a:t>
            </a:r>
            <a:endParaRPr sz="2200">
              <a:solidFill>
                <a:srgbClr val="FF7351"/>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508" name="Google Shape;50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3"/>
              </a:rPr>
              <a:t>The Big Bad NLP Database</a:t>
            </a:r>
            <a:endParaRPr sz="1600">
              <a:solidFill>
                <a:srgbClr val="9B59B6"/>
              </a:solidFill>
              <a:latin typeface="Catamaran"/>
              <a:ea typeface="Catamaran"/>
              <a:cs typeface="Catamaran"/>
              <a:sym typeface="Catamaran"/>
            </a:endParaRPr>
          </a:p>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4"/>
              </a:rPr>
              <a:t>The Super Duper NLP Repo</a:t>
            </a:r>
            <a:endParaRPr sz="1600">
              <a:solidFill>
                <a:srgbClr val="9B59B6"/>
              </a:solidFill>
              <a:latin typeface="Catamaran"/>
              <a:ea typeface="Catamaran"/>
              <a:cs typeface="Catamaran"/>
              <a:sym typeface="Catamaran"/>
            </a:endParaRPr>
          </a:p>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5"/>
              </a:rPr>
              <a:t>Google Dataset Search </a:t>
            </a:r>
            <a:endParaRPr sz="1600">
              <a:solidFill>
                <a:srgbClr val="9B59B6"/>
              </a:solidFill>
              <a:latin typeface="Catamaran"/>
              <a:ea typeface="Catamaran"/>
              <a:cs typeface="Catamaran"/>
              <a:sym typeface="Catamaran"/>
            </a:endParaRPr>
          </a:p>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6"/>
              </a:rPr>
              <a:t>PytorchNLP</a:t>
            </a:r>
            <a:endParaRPr sz="1600">
              <a:solidFill>
                <a:srgbClr val="9B59B6"/>
              </a:solidFill>
              <a:latin typeface="Catamaran"/>
              <a:ea typeface="Catamaran"/>
              <a:cs typeface="Catamaran"/>
              <a:sym typeface="Catamaran"/>
            </a:endParaRPr>
          </a:p>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7"/>
              </a:rPr>
              <a:t>General Language Understanding Evaluation (GLUE) benchmark</a:t>
            </a:r>
            <a:endParaRPr sz="1600">
              <a:solidFill>
                <a:srgbClr val="9B59B6"/>
              </a:solidFill>
              <a:latin typeface="Catamaran"/>
              <a:ea typeface="Catamaran"/>
              <a:cs typeface="Catamaran"/>
              <a:sym typeface="Catamaran"/>
            </a:endParaRPr>
          </a:p>
          <a:p>
            <a:pPr indent="-330200" lvl="0" marL="457200" rtl="0" algn="l">
              <a:lnSpc>
                <a:spcPct val="200000"/>
              </a:lnSpc>
              <a:spcBef>
                <a:spcPts val="0"/>
              </a:spcBef>
              <a:spcAft>
                <a:spcPts val="0"/>
              </a:spcAft>
              <a:buClr>
                <a:srgbClr val="9B59B6"/>
              </a:buClr>
              <a:buSzPts val="1600"/>
              <a:buFont typeface="Catamaran"/>
              <a:buChar char="●"/>
            </a:pPr>
            <a:r>
              <a:rPr lang="en" sz="1600" u="sng">
                <a:solidFill>
                  <a:srgbClr val="9B59B6"/>
                </a:solidFill>
                <a:latin typeface="Catamaran"/>
                <a:ea typeface="Catamaran"/>
                <a:cs typeface="Catamaran"/>
                <a:sym typeface="Catamaran"/>
                <a:hlinkClick r:id="rId8"/>
              </a:rPr>
              <a:t>Datalist</a:t>
            </a:r>
            <a:endParaRPr sz="1600">
              <a:solidFill>
                <a:srgbClr val="9B59B6"/>
              </a:solidFill>
              <a:latin typeface="Catamaran"/>
              <a:ea typeface="Catamaran"/>
              <a:cs typeface="Catamaran"/>
              <a:sym typeface="Catamaran"/>
            </a:endParaRPr>
          </a:p>
        </p:txBody>
      </p:sp>
      <p:sp>
        <p:nvSpPr>
          <p:cNvPr id="509" name="Google Shape;509;p49"/>
          <p:cNvSpPr txBox="1"/>
          <p:nvPr/>
        </p:nvSpPr>
        <p:spPr>
          <a:xfrm>
            <a:off x="6722900" y="4374775"/>
            <a:ext cx="21096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9"/>
              </a:rPr>
              <a:t>Datasets_Desc_GLUe</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6" name="Google Shape;516;p50"/>
          <p:cNvPicPr preferRelativeResize="0"/>
          <p:nvPr/>
        </p:nvPicPr>
        <p:blipFill>
          <a:blip r:embed="rId3">
            <a:alphaModFix/>
          </a:blip>
          <a:stretch>
            <a:fillRect/>
          </a:stretch>
        </p:blipFill>
        <p:spPr>
          <a:xfrm>
            <a:off x="0" y="0"/>
            <a:ext cx="9144000" cy="5045650"/>
          </a:xfrm>
          <a:prstGeom prst="rect">
            <a:avLst/>
          </a:prstGeom>
          <a:noFill/>
          <a:ln>
            <a:noFill/>
          </a:ln>
        </p:spPr>
      </p:pic>
      <p:grpSp>
        <p:nvGrpSpPr>
          <p:cNvPr id="517" name="Google Shape;517;p50"/>
          <p:cNvGrpSpPr/>
          <p:nvPr/>
        </p:nvGrpSpPr>
        <p:grpSpPr>
          <a:xfrm>
            <a:off x="54007" y="4686342"/>
            <a:ext cx="2406134" cy="379607"/>
            <a:chOff x="8734087" y="139781"/>
            <a:chExt cx="3018988" cy="539444"/>
          </a:xfrm>
        </p:grpSpPr>
        <p:grpSp>
          <p:nvGrpSpPr>
            <p:cNvPr id="518" name="Google Shape;518;p50"/>
            <p:cNvGrpSpPr/>
            <p:nvPr/>
          </p:nvGrpSpPr>
          <p:grpSpPr>
            <a:xfrm rot="-2700000">
              <a:off x="8813603" y="218265"/>
              <a:ext cx="380412" cy="382477"/>
              <a:chOff x="916627" y="3654282"/>
              <a:chExt cx="1174126" cy="1180497"/>
            </a:xfrm>
          </p:grpSpPr>
          <p:sp>
            <p:nvSpPr>
              <p:cNvPr id="519" name="Google Shape;519;p50"/>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20" name="Google Shape;520;p50"/>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21" name="Google Shape;521;p50"/>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22" name="Google Shape;522;p50"/>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23" name="Google Shape;523;p50"/>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0" name="Google Shape;530;p51"/>
          <p:cNvPicPr preferRelativeResize="0"/>
          <p:nvPr/>
        </p:nvPicPr>
        <p:blipFill>
          <a:blip r:embed="rId3">
            <a:alphaModFix/>
          </a:blip>
          <a:stretch>
            <a:fillRect/>
          </a:stretch>
        </p:blipFill>
        <p:spPr>
          <a:xfrm>
            <a:off x="0" y="0"/>
            <a:ext cx="9144000" cy="5045650"/>
          </a:xfrm>
          <a:prstGeom prst="rect">
            <a:avLst/>
          </a:prstGeom>
          <a:noFill/>
          <a:ln>
            <a:noFill/>
          </a:ln>
        </p:spPr>
      </p:pic>
      <p:grpSp>
        <p:nvGrpSpPr>
          <p:cNvPr id="531" name="Google Shape;531;p51"/>
          <p:cNvGrpSpPr/>
          <p:nvPr/>
        </p:nvGrpSpPr>
        <p:grpSpPr>
          <a:xfrm>
            <a:off x="54034" y="4681970"/>
            <a:ext cx="2182125" cy="324098"/>
            <a:chOff x="8734087" y="139781"/>
            <a:chExt cx="3018988" cy="539444"/>
          </a:xfrm>
        </p:grpSpPr>
        <p:grpSp>
          <p:nvGrpSpPr>
            <p:cNvPr id="532" name="Google Shape;532;p51"/>
            <p:cNvGrpSpPr/>
            <p:nvPr/>
          </p:nvGrpSpPr>
          <p:grpSpPr>
            <a:xfrm rot="-2700000">
              <a:off x="8813603" y="218265"/>
              <a:ext cx="380412" cy="382477"/>
              <a:chOff x="916627" y="3654282"/>
              <a:chExt cx="1174126" cy="1180497"/>
            </a:xfrm>
          </p:grpSpPr>
          <p:sp>
            <p:nvSpPr>
              <p:cNvPr id="533" name="Google Shape;533;p51"/>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34" name="Google Shape;534;p51"/>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35" name="Google Shape;535;p51"/>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36" name="Google Shape;536;p51"/>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37" name="Google Shape;537;p51"/>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4" name="Google Shape;544;p52"/>
          <p:cNvPicPr preferRelativeResize="0"/>
          <p:nvPr/>
        </p:nvPicPr>
        <p:blipFill>
          <a:blip r:embed="rId3">
            <a:alphaModFix/>
          </a:blip>
          <a:stretch>
            <a:fillRect/>
          </a:stretch>
        </p:blipFill>
        <p:spPr>
          <a:xfrm>
            <a:off x="0" y="0"/>
            <a:ext cx="9144000" cy="5031675"/>
          </a:xfrm>
          <a:prstGeom prst="rect">
            <a:avLst/>
          </a:prstGeom>
          <a:noFill/>
          <a:ln>
            <a:noFill/>
          </a:ln>
        </p:spPr>
      </p:pic>
      <p:grpSp>
        <p:nvGrpSpPr>
          <p:cNvPr id="545" name="Google Shape;545;p52"/>
          <p:cNvGrpSpPr/>
          <p:nvPr/>
        </p:nvGrpSpPr>
        <p:grpSpPr>
          <a:xfrm>
            <a:off x="54240" y="4720495"/>
            <a:ext cx="2350282" cy="310774"/>
            <a:chOff x="8734087" y="139781"/>
            <a:chExt cx="3018988" cy="539444"/>
          </a:xfrm>
        </p:grpSpPr>
        <p:grpSp>
          <p:nvGrpSpPr>
            <p:cNvPr id="546" name="Google Shape;546;p52"/>
            <p:cNvGrpSpPr/>
            <p:nvPr/>
          </p:nvGrpSpPr>
          <p:grpSpPr>
            <a:xfrm rot="-2700000">
              <a:off x="8813603" y="218265"/>
              <a:ext cx="380412" cy="382477"/>
              <a:chOff x="916627" y="3654282"/>
              <a:chExt cx="1174126" cy="1180497"/>
            </a:xfrm>
          </p:grpSpPr>
          <p:sp>
            <p:nvSpPr>
              <p:cNvPr id="547" name="Google Shape;547;p52"/>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48" name="Google Shape;548;p52"/>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49" name="Google Shape;549;p52"/>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50" name="Google Shape;550;p52"/>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51" name="Google Shape;551;p52"/>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AI</a:t>
            </a:r>
            <a:endParaRPr/>
          </a:p>
        </p:txBody>
      </p:sp>
      <p:sp>
        <p:nvSpPr>
          <p:cNvPr id="172" name="Google Shape;172;p17"/>
          <p:cNvSpPr txBox="1"/>
          <p:nvPr>
            <p:ph idx="1" type="body"/>
          </p:nvPr>
        </p:nvSpPr>
        <p:spPr>
          <a:xfrm>
            <a:off x="311700" y="847675"/>
            <a:ext cx="8520600" cy="25962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000000"/>
              </a:buClr>
              <a:buSzPts val="1400"/>
              <a:buFont typeface="Catamaran"/>
              <a:buChar char="●"/>
            </a:pPr>
            <a:r>
              <a:rPr lang="en" sz="1400">
                <a:solidFill>
                  <a:srgbClr val="1155CC"/>
                </a:solidFill>
                <a:latin typeface="Catamaran"/>
                <a:ea typeface="Catamaran"/>
                <a:cs typeface="Catamaran"/>
                <a:sym typeface="Catamaran"/>
              </a:rPr>
              <a:t>Artificial Narrow Intelligence (ANI)</a:t>
            </a:r>
            <a:endParaRPr sz="1400">
              <a:solidFill>
                <a:srgbClr val="000000"/>
              </a:solidFill>
              <a:latin typeface="Catamaran"/>
              <a:ea typeface="Catamaran"/>
              <a:cs typeface="Catamaran"/>
              <a:sym typeface="Catamaran"/>
            </a:endParaRPr>
          </a:p>
          <a:p>
            <a:pPr indent="-317500" lvl="1" marL="914400" rtl="0" algn="just">
              <a:lnSpc>
                <a:spcPct val="150000"/>
              </a:lnSpc>
              <a:spcBef>
                <a:spcPts val="0"/>
              </a:spcBef>
              <a:spcAft>
                <a:spcPts val="0"/>
              </a:spcAft>
              <a:buSzPts val="1400"/>
              <a:buFont typeface="Catamaran"/>
              <a:buChar char="○"/>
            </a:pPr>
            <a:r>
              <a:rPr lang="en">
                <a:solidFill>
                  <a:srgbClr val="000000"/>
                </a:solidFill>
                <a:latin typeface="Catamaran"/>
                <a:ea typeface="Catamaran"/>
                <a:cs typeface="Catamaran"/>
                <a:sym typeface="Catamaran"/>
              </a:rPr>
              <a:t>Comprises of basic/role tasks such as those performed by chatbots, personal assistants like</a:t>
            </a:r>
            <a:r>
              <a:rPr lang="en">
                <a:solidFill>
                  <a:srgbClr val="494949"/>
                </a:solidFill>
                <a:latin typeface="Catamaran"/>
                <a:ea typeface="Catamaran"/>
                <a:cs typeface="Catamaran"/>
                <a:sym typeface="Catamaran"/>
              </a:rPr>
              <a:t> </a:t>
            </a:r>
            <a:r>
              <a:rPr lang="en" u="sng">
                <a:solidFill>
                  <a:schemeClr val="accent5"/>
                </a:solidFill>
                <a:latin typeface="Catamaran"/>
                <a:ea typeface="Catamaran"/>
                <a:cs typeface="Catamaran"/>
                <a:sym typeface="Catamaran"/>
                <a:hlinkClick r:id="rId3"/>
              </a:rPr>
              <a:t>SIRI</a:t>
            </a:r>
            <a:r>
              <a:rPr lang="en">
                <a:solidFill>
                  <a:srgbClr val="494949"/>
                </a:solidFill>
                <a:latin typeface="Catamaran"/>
                <a:ea typeface="Catamaran"/>
                <a:cs typeface="Catamaran"/>
                <a:sym typeface="Catamaran"/>
              </a:rPr>
              <a:t> </a:t>
            </a:r>
            <a:r>
              <a:rPr lang="en">
                <a:solidFill>
                  <a:srgbClr val="000000"/>
                </a:solidFill>
                <a:latin typeface="Catamaran"/>
                <a:ea typeface="Catamaran"/>
                <a:cs typeface="Catamaran"/>
                <a:sym typeface="Catamaran"/>
              </a:rPr>
              <a:t>(</a:t>
            </a:r>
            <a:r>
              <a:rPr lang="en" u="sng">
                <a:solidFill>
                  <a:schemeClr val="accent5"/>
                </a:solidFill>
                <a:latin typeface="Catamaran"/>
                <a:ea typeface="Catamaran"/>
                <a:cs typeface="Catamaran"/>
                <a:sym typeface="Catamaran"/>
                <a:hlinkClick r:id="rId4"/>
              </a:rPr>
              <a:t>Apple</a:t>
            </a:r>
            <a:r>
              <a:rPr lang="en">
                <a:solidFill>
                  <a:srgbClr val="000000"/>
                </a:solidFill>
                <a:latin typeface="Catamaran"/>
                <a:ea typeface="Catamaran"/>
                <a:cs typeface="Catamaran"/>
                <a:sym typeface="Catamaran"/>
              </a:rPr>
              <a:t>) and</a:t>
            </a:r>
            <a:r>
              <a:rPr lang="en">
                <a:solidFill>
                  <a:srgbClr val="494949"/>
                </a:solidFill>
                <a:latin typeface="Catamaran"/>
                <a:ea typeface="Catamaran"/>
                <a:cs typeface="Catamaran"/>
                <a:sym typeface="Catamaran"/>
              </a:rPr>
              <a:t> </a:t>
            </a:r>
            <a:r>
              <a:rPr lang="en" u="sng">
                <a:solidFill>
                  <a:schemeClr val="accent5"/>
                </a:solidFill>
                <a:latin typeface="Catamaran"/>
                <a:ea typeface="Catamaran"/>
                <a:cs typeface="Catamaran"/>
                <a:sym typeface="Catamaran"/>
                <a:hlinkClick r:id="rId5"/>
              </a:rPr>
              <a:t>Alexa</a:t>
            </a:r>
            <a:r>
              <a:rPr lang="en">
                <a:solidFill>
                  <a:srgbClr val="494949"/>
                </a:solidFill>
                <a:latin typeface="Catamaran"/>
                <a:ea typeface="Catamaran"/>
                <a:cs typeface="Catamaran"/>
                <a:sym typeface="Catamaran"/>
              </a:rPr>
              <a:t> </a:t>
            </a:r>
            <a:r>
              <a:rPr lang="en">
                <a:solidFill>
                  <a:srgbClr val="000000"/>
                </a:solidFill>
                <a:latin typeface="Catamaran"/>
                <a:ea typeface="Catamaran"/>
                <a:cs typeface="Catamaran"/>
                <a:sym typeface="Catamaran"/>
              </a:rPr>
              <a:t>(</a:t>
            </a:r>
            <a:r>
              <a:rPr lang="en" u="sng">
                <a:solidFill>
                  <a:schemeClr val="accent5"/>
                </a:solidFill>
                <a:latin typeface="Catamaran"/>
                <a:ea typeface="Catamaran"/>
                <a:cs typeface="Catamaran"/>
                <a:sym typeface="Catamaran"/>
                <a:hlinkClick r:id="rId6"/>
              </a:rPr>
              <a:t>Amazon</a:t>
            </a:r>
            <a:r>
              <a:rPr lang="en">
                <a:solidFill>
                  <a:srgbClr val="494949"/>
                </a:solidFill>
                <a:latin typeface="Catamaran"/>
                <a:ea typeface="Catamaran"/>
                <a:cs typeface="Catamaran"/>
                <a:sym typeface="Catamaran"/>
              </a:rPr>
              <a:t>).</a:t>
            </a:r>
            <a:endParaRPr>
              <a:solidFill>
                <a:srgbClr val="494949"/>
              </a:solidFill>
              <a:latin typeface="Catamaran"/>
              <a:ea typeface="Catamaran"/>
              <a:cs typeface="Catamaran"/>
              <a:sym typeface="Catamaran"/>
            </a:endParaRPr>
          </a:p>
          <a:p>
            <a:pPr indent="-317500" lvl="0" marL="457200" rtl="0" algn="just">
              <a:lnSpc>
                <a:spcPct val="150000"/>
              </a:lnSpc>
              <a:spcBef>
                <a:spcPts val="0"/>
              </a:spcBef>
              <a:spcAft>
                <a:spcPts val="0"/>
              </a:spcAft>
              <a:buClr>
                <a:srgbClr val="000000"/>
              </a:buClr>
              <a:buSzPts val="1400"/>
              <a:buFont typeface="Catamaran"/>
              <a:buChar char="●"/>
            </a:pPr>
            <a:r>
              <a:rPr lang="en" sz="1400">
                <a:solidFill>
                  <a:srgbClr val="1155CC"/>
                </a:solidFill>
                <a:latin typeface="Catamaran"/>
                <a:ea typeface="Catamaran"/>
                <a:cs typeface="Catamaran"/>
                <a:sym typeface="Catamaran"/>
              </a:rPr>
              <a:t>Artificial General Intelligence (AGI)</a:t>
            </a:r>
            <a:endParaRPr sz="1400">
              <a:solidFill>
                <a:srgbClr val="000000"/>
              </a:solidFill>
              <a:latin typeface="Catamaran"/>
              <a:ea typeface="Catamaran"/>
              <a:cs typeface="Catamaran"/>
              <a:sym typeface="Catamaran"/>
            </a:endParaRPr>
          </a:p>
          <a:p>
            <a:pPr indent="-317500" lvl="1" marL="914400" rtl="0" algn="just">
              <a:lnSpc>
                <a:spcPct val="150000"/>
              </a:lnSpc>
              <a:spcBef>
                <a:spcPts val="0"/>
              </a:spcBef>
              <a:spcAft>
                <a:spcPts val="0"/>
              </a:spcAft>
              <a:buSzPts val="1400"/>
              <a:buFont typeface="Catamaran"/>
              <a:buChar char="○"/>
            </a:pPr>
            <a:r>
              <a:rPr lang="en">
                <a:solidFill>
                  <a:srgbClr val="000000"/>
                </a:solidFill>
                <a:latin typeface="Catamaran"/>
                <a:ea typeface="Catamaran"/>
                <a:cs typeface="Catamaran"/>
                <a:sym typeface="Catamaran"/>
              </a:rPr>
              <a:t>Comprises of human-level tasks: self-driving cars </a:t>
            </a:r>
            <a:r>
              <a:rPr lang="en">
                <a:solidFill>
                  <a:srgbClr val="494949"/>
                </a:solidFill>
                <a:latin typeface="Catamaran"/>
                <a:ea typeface="Catamaran"/>
                <a:cs typeface="Catamaran"/>
                <a:sym typeface="Catamaran"/>
              </a:rPr>
              <a:t>(</a:t>
            </a:r>
            <a:r>
              <a:rPr lang="en" u="sng">
                <a:solidFill>
                  <a:schemeClr val="accent5"/>
                </a:solidFill>
                <a:latin typeface="Catamaran"/>
                <a:ea typeface="Catamaran"/>
                <a:cs typeface="Catamaran"/>
                <a:sym typeface="Catamaran"/>
                <a:hlinkClick r:id="rId7"/>
              </a:rPr>
              <a:t>Uber</a:t>
            </a:r>
            <a:r>
              <a:rPr lang="en">
                <a:solidFill>
                  <a:srgbClr val="494949"/>
                </a:solidFill>
                <a:latin typeface="Catamaran"/>
                <a:ea typeface="Catamaran"/>
                <a:cs typeface="Catamaran"/>
                <a:sym typeface="Catamaran"/>
              </a:rPr>
              <a:t>), </a:t>
            </a:r>
            <a:r>
              <a:rPr lang="en">
                <a:solidFill>
                  <a:srgbClr val="000000"/>
                </a:solidFill>
                <a:latin typeface="Catamaran"/>
                <a:ea typeface="Catamaran"/>
                <a:cs typeface="Catamaran"/>
                <a:sym typeface="Catamaran"/>
              </a:rPr>
              <a:t>Autopilot (</a:t>
            </a:r>
            <a:r>
              <a:rPr lang="en" u="sng">
                <a:solidFill>
                  <a:schemeClr val="accent5"/>
                </a:solidFill>
                <a:latin typeface="Catamaran"/>
                <a:ea typeface="Catamaran"/>
                <a:cs typeface="Catamaran"/>
                <a:sym typeface="Catamaran"/>
                <a:hlinkClick r:id="rId8"/>
              </a:rPr>
              <a:t>Tesla</a:t>
            </a:r>
            <a:r>
              <a:rPr lang="en">
                <a:solidFill>
                  <a:srgbClr val="494949"/>
                </a:solidFill>
                <a:latin typeface="Catamaran"/>
                <a:ea typeface="Catamaran"/>
                <a:cs typeface="Catamaran"/>
                <a:sym typeface="Catamaran"/>
              </a:rPr>
              <a:t>), Waymo (</a:t>
            </a:r>
            <a:r>
              <a:rPr lang="en" u="sng">
                <a:solidFill>
                  <a:schemeClr val="hlink"/>
                </a:solidFill>
                <a:latin typeface="Catamaran"/>
                <a:ea typeface="Catamaran"/>
                <a:cs typeface="Catamaran"/>
                <a:sym typeface="Catamaran"/>
                <a:hlinkClick r:id="rId9"/>
              </a:rPr>
              <a:t>Google</a:t>
            </a:r>
            <a:r>
              <a:rPr lang="en">
                <a:solidFill>
                  <a:srgbClr val="494949"/>
                </a:solidFill>
                <a:latin typeface="Catamaran"/>
                <a:ea typeface="Catamaran"/>
                <a:cs typeface="Catamaran"/>
                <a:sym typeface="Catamaran"/>
              </a:rPr>
              <a:t>)</a:t>
            </a:r>
            <a:endParaRPr>
              <a:solidFill>
                <a:srgbClr val="494949"/>
              </a:solidFill>
              <a:latin typeface="Catamaran"/>
              <a:ea typeface="Catamaran"/>
              <a:cs typeface="Catamaran"/>
              <a:sym typeface="Catamaran"/>
            </a:endParaRPr>
          </a:p>
          <a:p>
            <a:pPr indent="-317500" lvl="1" marL="914400" rtl="0" algn="just">
              <a:lnSpc>
                <a:spcPct val="150000"/>
              </a:lnSpc>
              <a:spcBef>
                <a:spcPts val="0"/>
              </a:spcBef>
              <a:spcAft>
                <a:spcPts val="0"/>
              </a:spcAft>
              <a:buSzPts val="1400"/>
              <a:buFont typeface="Catamaran"/>
              <a:buChar char="○"/>
            </a:pPr>
            <a:r>
              <a:rPr lang="en">
                <a:solidFill>
                  <a:srgbClr val="000000"/>
                </a:solidFill>
                <a:latin typeface="Catamaran"/>
                <a:ea typeface="Catamaran"/>
                <a:cs typeface="Catamaran"/>
                <a:sym typeface="Catamaran"/>
              </a:rPr>
              <a:t>Involves continual learning by the machines.</a:t>
            </a:r>
            <a:endParaRPr>
              <a:solidFill>
                <a:srgbClr val="000000"/>
              </a:solidFill>
              <a:latin typeface="Catamaran"/>
              <a:ea typeface="Catamaran"/>
              <a:cs typeface="Catamaran"/>
              <a:sym typeface="Catamaran"/>
            </a:endParaRPr>
          </a:p>
          <a:p>
            <a:pPr indent="-317500" lvl="0" marL="457200" rtl="0" algn="just">
              <a:lnSpc>
                <a:spcPct val="150000"/>
              </a:lnSpc>
              <a:spcBef>
                <a:spcPts val="0"/>
              </a:spcBef>
              <a:spcAft>
                <a:spcPts val="0"/>
              </a:spcAft>
              <a:buClr>
                <a:srgbClr val="000000"/>
              </a:buClr>
              <a:buSzPts val="1400"/>
              <a:buFont typeface="Catamaran"/>
              <a:buChar char="●"/>
            </a:pPr>
            <a:r>
              <a:rPr lang="en" sz="1400">
                <a:solidFill>
                  <a:srgbClr val="1155CC"/>
                </a:solidFill>
                <a:latin typeface="Catamaran"/>
                <a:ea typeface="Catamaran"/>
                <a:cs typeface="Catamaran"/>
                <a:sym typeface="Catamaran"/>
              </a:rPr>
              <a:t>Artificial Super Intelligence (ASI)</a:t>
            </a:r>
            <a:endParaRPr sz="1400">
              <a:solidFill>
                <a:srgbClr val="000000"/>
              </a:solidFill>
              <a:latin typeface="Catamaran"/>
              <a:ea typeface="Catamaran"/>
              <a:cs typeface="Catamaran"/>
              <a:sym typeface="Catamaran"/>
            </a:endParaRPr>
          </a:p>
          <a:p>
            <a:pPr indent="-317500" lvl="1" marL="914400" rtl="0" algn="just">
              <a:lnSpc>
                <a:spcPct val="150000"/>
              </a:lnSpc>
              <a:spcBef>
                <a:spcPts val="0"/>
              </a:spcBef>
              <a:spcAft>
                <a:spcPts val="0"/>
              </a:spcAft>
              <a:buSzPts val="1400"/>
              <a:buFont typeface="Catamaran"/>
              <a:buChar char="○"/>
            </a:pPr>
            <a:r>
              <a:rPr lang="en">
                <a:solidFill>
                  <a:srgbClr val="000000"/>
                </a:solidFill>
                <a:latin typeface="Catamaran"/>
                <a:ea typeface="Catamaran"/>
                <a:cs typeface="Catamaran"/>
                <a:sym typeface="Catamaran"/>
              </a:rPr>
              <a:t>Refers to intelligence way smarter than humans.</a:t>
            </a:r>
            <a:endParaRPr>
              <a:solidFill>
                <a:srgbClr val="000000"/>
              </a:solidFill>
              <a:latin typeface="Catamaran"/>
              <a:ea typeface="Catamaran"/>
              <a:cs typeface="Catamaran"/>
              <a:sym typeface="Catamaran"/>
            </a:endParaRPr>
          </a:p>
        </p:txBody>
      </p:sp>
      <p:pic>
        <p:nvPicPr>
          <p:cNvPr id="173" name="Google Shape;173;p17"/>
          <p:cNvPicPr preferRelativeResize="0"/>
          <p:nvPr/>
        </p:nvPicPr>
        <p:blipFill rotWithShape="1">
          <a:blip r:embed="rId10">
            <a:alphaModFix/>
          </a:blip>
          <a:srcRect b="0" l="0" r="0" t="0"/>
          <a:stretch/>
        </p:blipFill>
        <p:spPr>
          <a:xfrm>
            <a:off x="1352450" y="3570425"/>
            <a:ext cx="6659649" cy="1160625"/>
          </a:xfrm>
          <a:prstGeom prst="rect">
            <a:avLst/>
          </a:prstGeom>
          <a:noFill/>
          <a:ln>
            <a:noFill/>
          </a:ln>
        </p:spPr>
      </p:pic>
      <p:sp>
        <p:nvSpPr>
          <p:cNvPr id="174" name="Google Shape;174;p17"/>
          <p:cNvSpPr txBox="1"/>
          <p:nvPr/>
        </p:nvSpPr>
        <p:spPr>
          <a:xfrm>
            <a:off x="3515450" y="4779825"/>
            <a:ext cx="29211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Catamaran"/>
                <a:ea typeface="Catamaran"/>
                <a:cs typeface="Catamaran"/>
                <a:sym typeface="Catamaran"/>
              </a:rPr>
              <a:t>WHAT MAKES SYSTEM AI ENABLED</a:t>
            </a:r>
            <a:endParaRPr sz="1100">
              <a:latin typeface="Catamaran"/>
              <a:ea typeface="Catamaran"/>
              <a:cs typeface="Catamaran"/>
              <a:sym typeface="Catamar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8" name="Google Shape;558;p53"/>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559" name="Google Shape;559;p53"/>
          <p:cNvGrpSpPr/>
          <p:nvPr/>
        </p:nvGrpSpPr>
        <p:grpSpPr>
          <a:xfrm>
            <a:off x="53874" y="4758335"/>
            <a:ext cx="2322206" cy="310774"/>
            <a:chOff x="8734087" y="139781"/>
            <a:chExt cx="3018988" cy="539444"/>
          </a:xfrm>
        </p:grpSpPr>
        <p:grpSp>
          <p:nvGrpSpPr>
            <p:cNvPr id="560" name="Google Shape;560;p53"/>
            <p:cNvGrpSpPr/>
            <p:nvPr/>
          </p:nvGrpSpPr>
          <p:grpSpPr>
            <a:xfrm rot="-2700000">
              <a:off x="8813603" y="218265"/>
              <a:ext cx="380412" cy="382477"/>
              <a:chOff x="916627" y="3654282"/>
              <a:chExt cx="1174126" cy="1180497"/>
            </a:xfrm>
          </p:grpSpPr>
          <p:sp>
            <p:nvSpPr>
              <p:cNvPr id="561" name="Google Shape;561;p53"/>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62" name="Google Shape;562;p53"/>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63" name="Google Shape;563;p53"/>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64" name="Google Shape;564;p53"/>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65" name="Google Shape;565;p53"/>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2" name="Google Shape;572;p54"/>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573" name="Google Shape;573;p54"/>
          <p:cNvGrpSpPr/>
          <p:nvPr/>
        </p:nvGrpSpPr>
        <p:grpSpPr>
          <a:xfrm>
            <a:off x="54229" y="4717294"/>
            <a:ext cx="2210503" cy="305865"/>
            <a:chOff x="8734087" y="139781"/>
            <a:chExt cx="3018988" cy="539444"/>
          </a:xfrm>
        </p:grpSpPr>
        <p:grpSp>
          <p:nvGrpSpPr>
            <p:cNvPr id="574" name="Google Shape;574;p54"/>
            <p:cNvGrpSpPr/>
            <p:nvPr/>
          </p:nvGrpSpPr>
          <p:grpSpPr>
            <a:xfrm rot="-2700000">
              <a:off x="8813603" y="218265"/>
              <a:ext cx="380412" cy="382477"/>
              <a:chOff x="916627" y="3654282"/>
              <a:chExt cx="1174126" cy="1180497"/>
            </a:xfrm>
          </p:grpSpPr>
          <p:sp>
            <p:nvSpPr>
              <p:cNvPr id="575" name="Google Shape;575;p54"/>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76" name="Google Shape;576;p54"/>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77" name="Google Shape;577;p54"/>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78" name="Google Shape;578;p54"/>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79" name="Google Shape;579;p54"/>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6" name="Google Shape;586;p55"/>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587" name="Google Shape;587;p55"/>
          <p:cNvGrpSpPr/>
          <p:nvPr/>
        </p:nvGrpSpPr>
        <p:grpSpPr>
          <a:xfrm>
            <a:off x="53900" y="4695878"/>
            <a:ext cx="2209899" cy="324745"/>
            <a:chOff x="8734087" y="139781"/>
            <a:chExt cx="3018988" cy="539444"/>
          </a:xfrm>
        </p:grpSpPr>
        <p:grpSp>
          <p:nvGrpSpPr>
            <p:cNvPr id="588" name="Google Shape;588;p55"/>
            <p:cNvGrpSpPr/>
            <p:nvPr/>
          </p:nvGrpSpPr>
          <p:grpSpPr>
            <a:xfrm rot="-2700000">
              <a:off x="8813603" y="218265"/>
              <a:ext cx="380412" cy="382477"/>
              <a:chOff x="916627" y="3654282"/>
              <a:chExt cx="1174126" cy="1180497"/>
            </a:xfrm>
          </p:grpSpPr>
          <p:sp>
            <p:nvSpPr>
              <p:cNvPr id="589" name="Google Shape;589;p55"/>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90" name="Google Shape;590;p55"/>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91" name="Google Shape;591;p55"/>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592" name="Google Shape;592;p55"/>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593" name="Google Shape;593;p55"/>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56"/>
          <p:cNvPicPr preferRelativeResize="0"/>
          <p:nvPr/>
        </p:nvPicPr>
        <p:blipFill>
          <a:blip r:embed="rId3">
            <a:alphaModFix/>
          </a:blip>
          <a:stretch>
            <a:fillRect/>
          </a:stretch>
        </p:blipFill>
        <p:spPr>
          <a:xfrm>
            <a:off x="20725" y="0"/>
            <a:ext cx="9144000" cy="5067301"/>
          </a:xfrm>
          <a:prstGeom prst="rect">
            <a:avLst/>
          </a:prstGeom>
          <a:noFill/>
          <a:ln>
            <a:noFill/>
          </a:ln>
        </p:spPr>
      </p:pic>
      <p:grpSp>
        <p:nvGrpSpPr>
          <p:cNvPr id="599" name="Google Shape;599;p56"/>
          <p:cNvGrpSpPr/>
          <p:nvPr/>
        </p:nvGrpSpPr>
        <p:grpSpPr>
          <a:xfrm>
            <a:off x="-91" y="-8"/>
            <a:ext cx="2404020" cy="293512"/>
            <a:chOff x="8734087" y="139781"/>
            <a:chExt cx="3018988" cy="539444"/>
          </a:xfrm>
        </p:grpSpPr>
        <p:grpSp>
          <p:nvGrpSpPr>
            <p:cNvPr id="600" name="Google Shape;600;p56"/>
            <p:cNvGrpSpPr/>
            <p:nvPr/>
          </p:nvGrpSpPr>
          <p:grpSpPr>
            <a:xfrm rot="-2700000">
              <a:off x="8813603" y="218265"/>
              <a:ext cx="380412" cy="382477"/>
              <a:chOff x="916627" y="3654282"/>
              <a:chExt cx="1174126" cy="1180497"/>
            </a:xfrm>
          </p:grpSpPr>
          <p:sp>
            <p:nvSpPr>
              <p:cNvPr id="601" name="Google Shape;601;p56"/>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02" name="Google Shape;602;p56"/>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03" name="Google Shape;603;p56"/>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04" name="Google Shape;604;p56"/>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605" name="Google Shape;605;p56"/>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7"/>
          <p:cNvSpPr txBox="1"/>
          <p:nvPr>
            <p:ph idx="1" type="body"/>
          </p:nvPr>
        </p:nvSpPr>
        <p:spPr>
          <a:xfrm>
            <a:off x="311700" y="1304875"/>
            <a:ext cx="2847000" cy="2942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3"/>
              </a:rPr>
              <a:t>Enron Dataset</a:t>
            </a:r>
            <a:r>
              <a:rPr lang="en" sz="900">
                <a:solidFill>
                  <a:srgbClr val="353535"/>
                </a:solidFill>
                <a:latin typeface="Catamaran"/>
                <a:ea typeface="Catamaran"/>
                <a:cs typeface="Catamaran"/>
                <a:sym typeface="Catamaran"/>
              </a:rPr>
              <a:t>: </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a:solidFill>
                  <a:srgbClr val="353535"/>
                </a:solidFill>
                <a:latin typeface="Catamaran"/>
                <a:ea typeface="Catamaran"/>
                <a:cs typeface="Catamaran"/>
                <a:sym typeface="Catamaran"/>
              </a:rPr>
              <a:t>Over half a million anonymized emails from over 100 users. It’s one of the few publically available collections of “real” emails available for study and training sets.</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4"/>
              </a:rPr>
              <a:t>Google Blogger Corpus</a:t>
            </a:r>
            <a:r>
              <a:rPr lang="en" sz="900">
                <a:solidFill>
                  <a:srgbClr val="353535"/>
                </a:solidFill>
                <a:latin typeface="Catamaran"/>
                <a:ea typeface="Catamaran"/>
                <a:cs typeface="Catamaran"/>
                <a:sym typeface="Catamaran"/>
              </a:rPr>
              <a:t>: Nearly 700,000 blog posts from blogger.com. The meat of the blogs contain commonly occurring English words, at least 200 of them in each entry.</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5"/>
              </a:rPr>
              <a:t>SMS Spam Collection</a:t>
            </a:r>
            <a:r>
              <a:rPr lang="en" sz="900">
                <a:solidFill>
                  <a:srgbClr val="353535"/>
                </a:solidFill>
                <a:latin typeface="Catamaran"/>
                <a:ea typeface="Catamaran"/>
                <a:cs typeface="Catamaran"/>
                <a:sym typeface="Catamaran"/>
              </a:rPr>
              <a:t>: Excellent dataset focused on spam. Nearly 6000 messages tagged as legitimate or spam messages with a useful subset extracted directly from Grumbletext.</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6"/>
              </a:rPr>
              <a:t>Recommender Systems Datasets</a:t>
            </a:r>
            <a:r>
              <a:rPr lang="en" sz="900">
                <a:solidFill>
                  <a:srgbClr val="353535"/>
                </a:solidFill>
                <a:latin typeface="Catamaran"/>
                <a:ea typeface="Catamaran"/>
                <a:cs typeface="Catamaran"/>
                <a:sym typeface="Catamaran"/>
              </a:rPr>
              <a:t>: Datasets from a variety of sources, including fitness tracking, video games, song data, and social media. Labels include star ratings, time stamps, social networks, and images.</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7"/>
              </a:rPr>
              <a:t>Project Gutenberg</a:t>
            </a:r>
            <a:r>
              <a:rPr lang="en" sz="900">
                <a:solidFill>
                  <a:srgbClr val="353535"/>
                </a:solidFill>
                <a:latin typeface="Catamaran"/>
                <a:ea typeface="Catamaran"/>
                <a:cs typeface="Catamaran"/>
                <a:sym typeface="Catamaran"/>
              </a:rPr>
              <a:t>: Extensive collection of book texts. These are public domain and available in a variety of languages, spanning a long period of time</a:t>
            </a:r>
            <a:endParaRPr sz="900">
              <a:latin typeface="Catamaran"/>
              <a:ea typeface="Catamaran"/>
              <a:cs typeface="Catamaran"/>
              <a:sym typeface="Catamaran"/>
            </a:endParaRPr>
          </a:p>
        </p:txBody>
      </p:sp>
      <p:sp>
        <p:nvSpPr>
          <p:cNvPr id="611" name="Google Shape;611;p57"/>
          <p:cNvSpPr txBox="1"/>
          <p:nvPr>
            <p:ph idx="1" type="body"/>
          </p:nvPr>
        </p:nvSpPr>
        <p:spPr>
          <a:xfrm>
            <a:off x="3359700" y="1339100"/>
            <a:ext cx="3117000" cy="283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8"/>
              </a:rPr>
              <a:t>Sentiment 140</a:t>
            </a:r>
            <a:r>
              <a:rPr lang="en" sz="900">
                <a:solidFill>
                  <a:srgbClr val="353535"/>
                </a:solidFill>
                <a:latin typeface="Catamaran"/>
                <a:ea typeface="Catamaran"/>
                <a:cs typeface="Catamaran"/>
                <a:sym typeface="Catamaran"/>
              </a:rPr>
              <a:t>: 160,000 tweets scrubbed of emoticons. They’re arranged in six fields — polarity, tweet date, user, text, query, and ID.</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9"/>
              </a:rPr>
              <a:t>MultiDomain Sentiment Analysis Dataset</a:t>
            </a:r>
            <a:r>
              <a:rPr lang="en" sz="900">
                <a:solidFill>
                  <a:srgbClr val="353535"/>
                </a:solidFill>
                <a:latin typeface="Catamaran"/>
                <a:ea typeface="Catamaran"/>
                <a:cs typeface="Catamaran"/>
                <a:sym typeface="Catamaran"/>
              </a:rPr>
              <a:t>: Includes a wide range of Amazon reviews. Dataset can be converted to binary labels based on star review, and some product categories have thousands of entries.</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10"/>
              </a:rPr>
              <a:t>Yelp Reviews</a:t>
            </a:r>
            <a:r>
              <a:rPr lang="en" sz="900">
                <a:solidFill>
                  <a:srgbClr val="353535"/>
                </a:solidFill>
                <a:latin typeface="Catamaran"/>
                <a:ea typeface="Catamaran"/>
                <a:cs typeface="Catamaran"/>
                <a:sym typeface="Catamaran"/>
              </a:rPr>
              <a:t>: Restaurant rankings and reviews. It includes a variety of aspects including reviews for sentiment analysis plus a challenge with cash prizes for those working with Yelp’s datasets.</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11"/>
              </a:rPr>
              <a:t>Dictionaries for Movies and Finance</a:t>
            </a:r>
            <a:r>
              <a:rPr lang="en" sz="900">
                <a:solidFill>
                  <a:srgbClr val="353535"/>
                </a:solidFill>
                <a:latin typeface="Catamaran"/>
                <a:ea typeface="Catamaran"/>
                <a:cs typeface="Catamaran"/>
                <a:sym typeface="Catamaran"/>
              </a:rPr>
              <a:t>: Specific dictionaries for sentiment analysis using a specific field for testing data. Entries are clean and arranged in positive or negative connotations.</a:t>
            </a:r>
            <a:endParaRPr sz="900">
              <a:solidFill>
                <a:srgbClr val="353535"/>
              </a:solidFill>
              <a:latin typeface="Catamaran"/>
              <a:ea typeface="Catamaran"/>
              <a:cs typeface="Catamaran"/>
              <a:sym typeface="Catamaran"/>
            </a:endParaRPr>
          </a:p>
          <a:p>
            <a:pPr indent="0" lvl="0" marL="0" rtl="0" algn="just">
              <a:lnSpc>
                <a:spcPct val="100000"/>
              </a:lnSpc>
              <a:spcBef>
                <a:spcPts val="0"/>
              </a:spcBef>
              <a:spcAft>
                <a:spcPts val="0"/>
              </a:spcAft>
              <a:buNone/>
            </a:pPr>
            <a:r>
              <a:rPr lang="en" sz="900" u="sng">
                <a:solidFill>
                  <a:srgbClr val="0A89C0"/>
                </a:solidFill>
                <a:latin typeface="Catamaran"/>
                <a:ea typeface="Catamaran"/>
                <a:cs typeface="Catamaran"/>
                <a:sym typeface="Catamaran"/>
                <a:hlinkClick r:id="rId12"/>
              </a:rPr>
              <a:t>OpinRank Dataset</a:t>
            </a:r>
            <a:r>
              <a:rPr lang="en" sz="900">
                <a:solidFill>
                  <a:srgbClr val="353535"/>
                </a:solidFill>
                <a:latin typeface="Catamaran"/>
                <a:ea typeface="Catamaran"/>
                <a:cs typeface="Catamaran"/>
                <a:sym typeface="Catamaran"/>
              </a:rPr>
              <a:t>: 300,000 reviews from Edmunds and TripAdvisor. They’re neatly arranged by car model or by travel destination and relevant to the hotel.</a:t>
            </a:r>
            <a:endParaRPr sz="900">
              <a:latin typeface="Catamaran"/>
              <a:ea typeface="Catamaran"/>
              <a:cs typeface="Catamaran"/>
              <a:sym typeface="Catamaran"/>
            </a:endParaRPr>
          </a:p>
        </p:txBody>
      </p:sp>
      <p:sp>
        <p:nvSpPr>
          <p:cNvPr id="612" name="Google Shape;612;p57"/>
          <p:cNvSpPr txBox="1"/>
          <p:nvPr>
            <p:ph idx="1" type="body"/>
          </p:nvPr>
        </p:nvSpPr>
        <p:spPr>
          <a:xfrm>
            <a:off x="6588175" y="1216000"/>
            <a:ext cx="2534400" cy="3031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rgbClr val="363A3D"/>
                </a:solidFill>
                <a:latin typeface="Catamaran"/>
                <a:ea typeface="Catamaran"/>
                <a:cs typeface="Catamaran"/>
                <a:sym typeface="Catamaran"/>
              </a:rPr>
              <a:t>Grammatical acceptability -  </a:t>
            </a:r>
            <a:r>
              <a:rPr lang="en" sz="1000">
                <a:solidFill>
                  <a:srgbClr val="007FAF"/>
                </a:solidFill>
                <a:uFill>
                  <a:noFill/>
                </a:uFill>
                <a:latin typeface="Catamaran"/>
                <a:ea typeface="Catamaran"/>
                <a:cs typeface="Catamaran"/>
                <a:sym typeface="Catamaran"/>
                <a:hlinkClick r:id="rId13"/>
              </a:rPr>
              <a:t>CoLA</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Sentiment analysis - </a:t>
            </a:r>
            <a:r>
              <a:rPr lang="en" sz="1000">
                <a:solidFill>
                  <a:srgbClr val="007FAF"/>
                </a:solidFill>
                <a:uFill>
                  <a:noFill/>
                </a:uFill>
                <a:latin typeface="Catamaran"/>
                <a:ea typeface="Catamaran"/>
                <a:cs typeface="Catamaran"/>
                <a:sym typeface="Catamaran"/>
                <a:hlinkClick r:id="rId14"/>
              </a:rPr>
              <a:t>SST-2</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Paraphrase identification -  </a:t>
            </a:r>
            <a:r>
              <a:rPr lang="en" sz="1000">
                <a:solidFill>
                  <a:srgbClr val="007FAF"/>
                </a:solidFill>
                <a:uFill>
                  <a:noFill/>
                </a:uFill>
                <a:latin typeface="Catamaran"/>
                <a:ea typeface="Catamaran"/>
                <a:cs typeface="Catamaran"/>
                <a:sym typeface="Catamaran"/>
                <a:hlinkClick r:id="rId15"/>
              </a:rPr>
              <a:t>MRPC</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Semantic similarity -  </a:t>
            </a:r>
            <a:r>
              <a:rPr lang="en" sz="1000">
                <a:solidFill>
                  <a:srgbClr val="007FAF"/>
                </a:solidFill>
                <a:uFill>
                  <a:noFill/>
                </a:uFill>
                <a:latin typeface="Catamaran"/>
                <a:ea typeface="Catamaran"/>
                <a:cs typeface="Catamaran"/>
                <a:sym typeface="Catamaran"/>
                <a:hlinkClick r:id="rId16"/>
              </a:rPr>
              <a:t>STS-B</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Question duplication detection with </a:t>
            </a:r>
            <a:r>
              <a:rPr lang="en" sz="1000">
                <a:solidFill>
                  <a:srgbClr val="007FAF"/>
                </a:solidFill>
                <a:uFill>
                  <a:noFill/>
                </a:uFill>
                <a:latin typeface="Catamaran"/>
                <a:ea typeface="Catamaran"/>
                <a:cs typeface="Catamaran"/>
                <a:sym typeface="Catamaran"/>
                <a:hlinkClick r:id="rId17"/>
              </a:rPr>
              <a:t>Quora Question Pairs</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Textual Entailment - </a:t>
            </a:r>
            <a:r>
              <a:rPr lang="en" sz="1000">
                <a:solidFill>
                  <a:srgbClr val="007FAF"/>
                </a:solidFill>
                <a:uFill>
                  <a:noFill/>
                </a:uFill>
                <a:latin typeface="Catamaran"/>
                <a:ea typeface="Catamaran"/>
                <a:cs typeface="Catamaran"/>
                <a:sym typeface="Catamaran"/>
                <a:hlinkClick r:id="rId18"/>
              </a:rPr>
              <a:t>MNLI-matched</a:t>
            </a:r>
            <a:r>
              <a:rPr lang="en" sz="1000">
                <a:solidFill>
                  <a:srgbClr val="363A3D"/>
                </a:solidFill>
                <a:latin typeface="Catamaran"/>
                <a:ea typeface="Catamaran"/>
                <a:cs typeface="Catamaran"/>
                <a:sym typeface="Catamaran"/>
              </a:rPr>
              <a:t>, [MNLI-mismatched] (</a:t>
            </a:r>
            <a:r>
              <a:rPr lang="en" sz="1000">
                <a:solidFill>
                  <a:srgbClr val="007FAF"/>
                </a:solidFill>
                <a:uFill>
                  <a:noFill/>
                </a:uFill>
                <a:latin typeface="Catamaran"/>
                <a:ea typeface="Catamaran"/>
                <a:cs typeface="Catamaran"/>
                <a:sym typeface="Catamaran"/>
                <a:hlinkClick r:id="rId19"/>
              </a:rPr>
              <a:t>https://cims.nyu.edu/~sbowman/multinli/</a:t>
            </a:r>
            <a:r>
              <a:rPr lang="en" sz="1000">
                <a:solidFill>
                  <a:srgbClr val="363A3D"/>
                </a:solidFill>
                <a:latin typeface="Catamaran"/>
                <a:ea typeface="Catamaran"/>
                <a:cs typeface="Catamaran"/>
                <a:sym typeface="Catamaran"/>
              </a:rPr>
              <a:t>)</a:t>
            </a:r>
            <a:endParaRPr sz="1000">
              <a:solidFill>
                <a:srgbClr val="363A3D"/>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Recognizing Textual Entailment - </a:t>
            </a:r>
            <a:r>
              <a:rPr lang="en" sz="1000">
                <a:solidFill>
                  <a:srgbClr val="007FAF"/>
                </a:solidFill>
                <a:uFill>
                  <a:noFill/>
                </a:uFill>
                <a:latin typeface="Catamaran"/>
                <a:ea typeface="Catamaran"/>
                <a:cs typeface="Catamaran"/>
                <a:sym typeface="Catamaran"/>
                <a:hlinkClick r:id="rId20"/>
              </a:rPr>
              <a:t>RTE</a:t>
            </a:r>
            <a:endParaRPr sz="1000">
              <a:solidFill>
                <a:srgbClr val="007FAF"/>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Question answering - </a:t>
            </a:r>
            <a:r>
              <a:rPr lang="en" sz="1000">
                <a:solidFill>
                  <a:srgbClr val="007FAF"/>
                </a:solidFill>
                <a:uFill>
                  <a:noFill/>
                </a:uFill>
                <a:latin typeface="Catamaran"/>
                <a:ea typeface="Catamaran"/>
                <a:cs typeface="Catamaran"/>
                <a:sym typeface="Catamaran"/>
                <a:hlinkClick r:id="rId21"/>
              </a:rPr>
              <a:t>SQuAD</a:t>
            </a:r>
            <a:endParaRPr sz="1000">
              <a:solidFill>
                <a:srgbClr val="363A3D"/>
              </a:solidFill>
              <a:latin typeface="Catamaran"/>
              <a:ea typeface="Catamaran"/>
              <a:cs typeface="Catamaran"/>
              <a:sym typeface="Catamaran"/>
            </a:endParaRPr>
          </a:p>
          <a:p>
            <a:pPr indent="0" lvl="0" marL="0" rtl="0" algn="l">
              <a:lnSpc>
                <a:spcPct val="115000"/>
              </a:lnSpc>
              <a:spcBef>
                <a:spcPts val="0"/>
              </a:spcBef>
              <a:spcAft>
                <a:spcPts val="0"/>
              </a:spcAft>
              <a:buNone/>
            </a:pPr>
            <a:r>
              <a:rPr lang="en" sz="1000">
                <a:solidFill>
                  <a:srgbClr val="363A3D"/>
                </a:solidFill>
                <a:latin typeface="Catamaran"/>
                <a:ea typeface="Catamaran"/>
                <a:cs typeface="Catamaran"/>
                <a:sym typeface="Catamaran"/>
              </a:rPr>
              <a:t>Pronoun disambiguation -  </a:t>
            </a:r>
            <a:r>
              <a:rPr lang="en" sz="1000">
                <a:solidFill>
                  <a:srgbClr val="007FAF"/>
                </a:solidFill>
                <a:uFill>
                  <a:noFill/>
                </a:uFill>
                <a:latin typeface="Catamaran"/>
                <a:ea typeface="Catamaran"/>
                <a:cs typeface="Catamaran"/>
                <a:sym typeface="Catamaran"/>
                <a:hlinkClick r:id="rId22"/>
              </a:rPr>
              <a:t>Winograd Challenge dataset</a:t>
            </a:r>
            <a:endParaRPr sz="1000">
              <a:latin typeface="Catamaran"/>
              <a:ea typeface="Catamaran"/>
              <a:cs typeface="Catamaran"/>
              <a:sym typeface="Catamaran"/>
            </a:endParaRPr>
          </a:p>
        </p:txBody>
      </p:sp>
      <p:sp>
        <p:nvSpPr>
          <p:cNvPr id="613" name="Google Shape;61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Sentiment Analysis 		GLUe</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a:t>Text									</a:t>
            </a:r>
            <a:r>
              <a:rPr lang="en"/>
              <a:t>Speech</a:t>
            </a:r>
            <a:endParaRPr/>
          </a:p>
        </p:txBody>
      </p:sp>
      <p:sp>
        <p:nvSpPr>
          <p:cNvPr id="619" name="Google Shape;619;p58"/>
          <p:cNvSpPr txBox="1"/>
          <p:nvPr>
            <p:ph idx="1" type="body"/>
          </p:nvPr>
        </p:nvSpPr>
        <p:spPr>
          <a:xfrm>
            <a:off x="311700" y="1000075"/>
            <a:ext cx="40491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3"/>
              </a:rPr>
              <a:t>20 Newsgroups</a:t>
            </a:r>
            <a:r>
              <a:rPr lang="en" sz="900">
                <a:solidFill>
                  <a:srgbClr val="353535"/>
                </a:solidFill>
                <a:latin typeface="Catamaran"/>
                <a:ea typeface="Catamaran"/>
                <a:cs typeface="Catamaran"/>
                <a:sym typeface="Catamaran"/>
              </a:rPr>
              <a:t>: 20,000 documents from over 20 different newsgroups. The content covers a variety of topics with some closely related for reference. There are three versions, one in its original form, one with dates removed, and one with duplicates removed.</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4"/>
              </a:rPr>
              <a:t>The WikiQA Corpus</a:t>
            </a:r>
            <a:r>
              <a:rPr lang="en" sz="900">
                <a:solidFill>
                  <a:srgbClr val="353535"/>
                </a:solidFill>
                <a:latin typeface="Catamaran"/>
                <a:ea typeface="Catamaran"/>
                <a:cs typeface="Catamaran"/>
                <a:sym typeface="Catamaran"/>
              </a:rPr>
              <a:t>: Contains question and sentence pairs. It’s robust and compiled from Bing query logs. There are over 3000 questions and over 29,000 answer sentences with just under 1500 labeled as answer sentences.</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5"/>
              </a:rPr>
              <a:t>European Parliament Proceedings Parallel Corpus</a:t>
            </a:r>
            <a:r>
              <a:rPr lang="en" sz="900">
                <a:solidFill>
                  <a:srgbClr val="353535"/>
                </a:solidFill>
                <a:latin typeface="Catamaran"/>
                <a:ea typeface="Catamaran"/>
                <a:cs typeface="Catamaran"/>
                <a:sym typeface="Catamaran"/>
              </a:rPr>
              <a:t>: Sentence pairs from Parliament proceedings. There are entries from 21 European languages including some less common entries for ML corpus.</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6"/>
              </a:rPr>
              <a:t>Jeopardy</a:t>
            </a:r>
            <a:r>
              <a:rPr lang="en" sz="900">
                <a:solidFill>
                  <a:srgbClr val="353535"/>
                </a:solidFill>
                <a:latin typeface="Catamaran"/>
                <a:ea typeface="Catamaran"/>
                <a:cs typeface="Catamaran"/>
                <a:sym typeface="Catamaran"/>
              </a:rPr>
              <a:t>: Over 200,000 questions from the famed tv show. It includes category and value designations as well as other descriptors like question and answer fields and rounds.</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7"/>
              </a:rPr>
              <a:t>Legal Case Reports Dataset</a:t>
            </a:r>
            <a:r>
              <a:rPr lang="en" sz="900">
                <a:solidFill>
                  <a:srgbClr val="353535"/>
                </a:solidFill>
                <a:latin typeface="Catamaran"/>
                <a:ea typeface="Catamaran"/>
                <a:cs typeface="Catamaran"/>
                <a:sym typeface="Catamaran"/>
              </a:rPr>
              <a:t>: Text summaries of legal cases. It contains </a:t>
            </a:r>
            <a:r>
              <a:rPr lang="en" sz="900">
                <a:solidFill>
                  <a:srgbClr val="353535"/>
                </a:solidFill>
                <a:latin typeface="Catamaran"/>
                <a:ea typeface="Catamaran"/>
                <a:cs typeface="Catamaran"/>
                <a:sym typeface="Catamaran"/>
              </a:rPr>
              <a:t>wrap ups</a:t>
            </a:r>
            <a:r>
              <a:rPr lang="en" sz="900">
                <a:solidFill>
                  <a:srgbClr val="353535"/>
                </a:solidFill>
                <a:latin typeface="Catamaran"/>
                <a:ea typeface="Catamaran"/>
                <a:cs typeface="Catamaran"/>
                <a:sym typeface="Catamaran"/>
              </a:rPr>
              <a:t> of over 4000 legal cases and could be great for training for automatic text summarization.</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t/>
            </a:r>
            <a:endParaRPr sz="900">
              <a:latin typeface="Catamaran"/>
              <a:ea typeface="Catamaran"/>
              <a:cs typeface="Catamaran"/>
              <a:sym typeface="Catamaran"/>
            </a:endParaRPr>
          </a:p>
        </p:txBody>
      </p:sp>
      <p:sp>
        <p:nvSpPr>
          <p:cNvPr id="620" name="Google Shape;620;p58"/>
          <p:cNvSpPr txBox="1"/>
          <p:nvPr>
            <p:ph idx="1" type="body"/>
          </p:nvPr>
        </p:nvSpPr>
        <p:spPr>
          <a:xfrm>
            <a:off x="4655100" y="1000075"/>
            <a:ext cx="41331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8"/>
              </a:rPr>
              <a:t>LibriSpeech</a:t>
            </a:r>
            <a:r>
              <a:rPr lang="en" sz="900">
                <a:solidFill>
                  <a:srgbClr val="353535"/>
                </a:solidFill>
                <a:latin typeface="Catamaran"/>
                <a:ea typeface="Catamaran"/>
                <a:cs typeface="Catamaran"/>
                <a:sym typeface="Catamaran"/>
              </a:rPr>
              <a:t>: Nearly 1000 hours of speech in English taken from audiobook clips.</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9"/>
              </a:rPr>
              <a:t>Spoken Wikipedia Corpora</a:t>
            </a:r>
            <a:r>
              <a:rPr lang="en" sz="900">
                <a:solidFill>
                  <a:srgbClr val="353535"/>
                </a:solidFill>
                <a:latin typeface="Catamaran"/>
                <a:ea typeface="Catamaran"/>
                <a:cs typeface="Catamaran"/>
                <a:sym typeface="Catamaran"/>
              </a:rPr>
              <a:t>: Spoken articles from Wikipedia in three languages, English, German, and Dutch. It includes a diverse speaker set and range of topics. There are hundreds of hours available for training sets.</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10"/>
              </a:rPr>
              <a:t>LJ Speech Dataset</a:t>
            </a:r>
            <a:r>
              <a:rPr lang="en" sz="900">
                <a:solidFill>
                  <a:srgbClr val="353535"/>
                </a:solidFill>
                <a:latin typeface="Catamaran"/>
                <a:ea typeface="Catamaran"/>
                <a:cs typeface="Catamaran"/>
                <a:sym typeface="Catamaran"/>
              </a:rPr>
              <a:t>: 13,100 clips of short passages from audiobooks. They vary in length but contain a single speaker and include a transcription of the audio, which has been verified by a human reader.</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11"/>
              </a:rPr>
              <a:t>M-AI Labs Speech Dataset</a:t>
            </a:r>
            <a:r>
              <a:rPr lang="en" sz="900">
                <a:solidFill>
                  <a:srgbClr val="353535"/>
                </a:solidFill>
                <a:latin typeface="Catamaran"/>
                <a:ea typeface="Catamaran"/>
                <a:cs typeface="Catamaran"/>
                <a:sym typeface="Catamaran"/>
              </a:rPr>
              <a:t>: Nearly 1000 hours of audio plus transcriptions. It includes multiple languages arranged by male voices, female voices, and a mix of the two.</a:t>
            </a:r>
            <a:endParaRPr sz="900">
              <a:solidFill>
                <a:srgbClr val="353535"/>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900" u="sng">
                <a:solidFill>
                  <a:srgbClr val="0A89C0"/>
                </a:solidFill>
                <a:latin typeface="Catamaran"/>
                <a:ea typeface="Catamaran"/>
                <a:cs typeface="Catamaran"/>
                <a:sym typeface="Catamaran"/>
                <a:hlinkClick r:id="rId12"/>
              </a:rPr>
              <a:t>Noisy Speech Database</a:t>
            </a:r>
            <a:r>
              <a:rPr lang="en" sz="900">
                <a:solidFill>
                  <a:srgbClr val="353535"/>
                </a:solidFill>
                <a:latin typeface="Catamaran"/>
                <a:ea typeface="Catamaran"/>
                <a:cs typeface="Catamaran"/>
                <a:sym typeface="Catamaran"/>
              </a:rPr>
              <a:t>: Noisy and Clean parallel speech dataset. It’s designed for building speech enhancement software but could be valuable as a training dataset for speech outside of ideal conditions.</a:t>
            </a:r>
            <a:endParaRPr sz="900">
              <a:latin typeface="Catamaran"/>
              <a:ea typeface="Catamaran"/>
              <a:cs typeface="Catamaran"/>
              <a:sym typeface="Catamar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5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Algorithms</a:t>
            </a:r>
            <a:endParaRPr/>
          </a:p>
        </p:txBody>
      </p:sp>
      <p:sp>
        <p:nvSpPr>
          <p:cNvPr id="626" name="Google Shape;626;p5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Clr>
                <a:srgbClr val="FF7351"/>
              </a:buClr>
              <a:buSzPts val="1800"/>
              <a:buChar char="●"/>
            </a:pPr>
            <a:r>
              <a:rPr lang="en">
                <a:solidFill>
                  <a:srgbClr val="FF7351"/>
                </a:solidFill>
              </a:rPr>
              <a:t>NLP Background - Text Mining</a:t>
            </a:r>
            <a:endParaRPr>
              <a:solidFill>
                <a:srgbClr val="FF7351"/>
              </a:solidFill>
            </a:endParaRPr>
          </a:p>
          <a:p>
            <a:pPr indent="-342900" lvl="0" marL="457200" rtl="0" algn="l">
              <a:lnSpc>
                <a:spcPct val="200000"/>
              </a:lnSpc>
              <a:spcBef>
                <a:spcPts val="0"/>
              </a:spcBef>
              <a:spcAft>
                <a:spcPts val="0"/>
              </a:spcAft>
              <a:buClr>
                <a:srgbClr val="FF7351"/>
              </a:buClr>
              <a:buSzPts val="1800"/>
              <a:buChar char="●"/>
            </a:pPr>
            <a:r>
              <a:rPr lang="en">
                <a:solidFill>
                  <a:srgbClr val="FF7351"/>
                </a:solidFill>
              </a:rPr>
              <a:t>NLP - Tasks (Deep Learning)</a:t>
            </a:r>
            <a:endParaRPr>
              <a:solidFill>
                <a:srgbClr val="FF735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pic>
        <p:nvPicPr>
          <p:cNvPr id="631" name="Google Shape;631;p60"/>
          <p:cNvPicPr preferRelativeResize="0"/>
          <p:nvPr/>
        </p:nvPicPr>
        <p:blipFill>
          <a:blip r:embed="rId3">
            <a:alphaModFix/>
          </a:blip>
          <a:stretch>
            <a:fillRect/>
          </a:stretch>
        </p:blipFill>
        <p:spPr>
          <a:xfrm>
            <a:off x="47450" y="0"/>
            <a:ext cx="8709852" cy="5049949"/>
          </a:xfrm>
          <a:prstGeom prst="rect">
            <a:avLst/>
          </a:prstGeom>
          <a:noFill/>
          <a:ln>
            <a:noFill/>
          </a:ln>
        </p:spPr>
      </p:pic>
      <p:sp>
        <p:nvSpPr>
          <p:cNvPr id="632" name="Google Shape;632;p60"/>
          <p:cNvSpPr txBox="1"/>
          <p:nvPr/>
        </p:nvSpPr>
        <p:spPr>
          <a:xfrm>
            <a:off x="4777900" y="2525375"/>
            <a:ext cx="696000" cy="165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latin typeface="Proxima Nova"/>
              <a:ea typeface="Proxima Nova"/>
              <a:cs typeface="Proxima Nova"/>
              <a:sym typeface="Proxima Nova"/>
            </a:endParaRPr>
          </a:p>
        </p:txBody>
      </p:sp>
      <p:grpSp>
        <p:nvGrpSpPr>
          <p:cNvPr id="633" name="Google Shape;633;p60"/>
          <p:cNvGrpSpPr/>
          <p:nvPr/>
        </p:nvGrpSpPr>
        <p:grpSpPr>
          <a:xfrm>
            <a:off x="53508" y="4710422"/>
            <a:ext cx="2294129" cy="310774"/>
            <a:chOff x="8734087" y="139781"/>
            <a:chExt cx="3018988" cy="539444"/>
          </a:xfrm>
        </p:grpSpPr>
        <p:grpSp>
          <p:nvGrpSpPr>
            <p:cNvPr id="634" name="Google Shape;634;p60"/>
            <p:cNvGrpSpPr/>
            <p:nvPr/>
          </p:nvGrpSpPr>
          <p:grpSpPr>
            <a:xfrm rot="-2700000">
              <a:off x="8813603" y="218265"/>
              <a:ext cx="380412" cy="382477"/>
              <a:chOff x="916627" y="3654282"/>
              <a:chExt cx="1174126" cy="1180497"/>
            </a:xfrm>
          </p:grpSpPr>
          <p:sp>
            <p:nvSpPr>
              <p:cNvPr id="635" name="Google Shape;635;p60"/>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36" name="Google Shape;636;p60"/>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37" name="Google Shape;637;p60"/>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38" name="Google Shape;638;p60"/>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639" name="Google Shape;639;p60"/>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
        <p:nvSpPr>
          <p:cNvPr id="640" name="Google Shape;640;p60"/>
          <p:cNvSpPr txBox="1"/>
          <p:nvPr/>
        </p:nvSpPr>
        <p:spPr>
          <a:xfrm>
            <a:off x="8288300" y="4710350"/>
            <a:ext cx="855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4"/>
              </a:rPr>
              <a:t>Source</a:t>
            </a:r>
            <a:endParaRPr>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61"/>
          <p:cNvPicPr preferRelativeResize="0"/>
          <p:nvPr/>
        </p:nvPicPr>
        <p:blipFill>
          <a:blip r:embed="rId3">
            <a:alphaModFix/>
          </a:blip>
          <a:stretch>
            <a:fillRect/>
          </a:stretch>
        </p:blipFill>
        <p:spPr>
          <a:xfrm>
            <a:off x="899800" y="0"/>
            <a:ext cx="7192001" cy="5073624"/>
          </a:xfrm>
          <a:prstGeom prst="rect">
            <a:avLst/>
          </a:prstGeom>
          <a:noFill/>
          <a:ln>
            <a:noFill/>
          </a:ln>
        </p:spPr>
      </p:pic>
      <p:sp>
        <p:nvSpPr>
          <p:cNvPr id="646" name="Google Shape;646;p61"/>
          <p:cNvSpPr txBox="1"/>
          <p:nvPr/>
        </p:nvSpPr>
        <p:spPr>
          <a:xfrm>
            <a:off x="2835575" y="2444575"/>
            <a:ext cx="613500" cy="114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
        <p:nvSpPr>
          <p:cNvPr id="647" name="Google Shape;647;p61"/>
          <p:cNvSpPr/>
          <p:nvPr/>
        </p:nvSpPr>
        <p:spPr>
          <a:xfrm>
            <a:off x="976000" y="4824675"/>
            <a:ext cx="1424700" cy="17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lang="en" sz="1300">
                <a:latin typeface="Catamaran"/>
                <a:ea typeface="Catamaran"/>
                <a:cs typeface="Catamaran"/>
                <a:sym typeface="Catamaran"/>
              </a:rPr>
              <a:t>master</a:t>
            </a:r>
            <a:r>
              <a:rPr i="0" lang="en" sz="1300" u="none" cap="none" strike="noStrike">
                <a:solidFill>
                  <a:srgbClr val="000000"/>
                </a:solidFill>
                <a:latin typeface="Catamaran"/>
                <a:ea typeface="Catamaran"/>
                <a:cs typeface="Catamaran"/>
                <a:sym typeface="Catamaran"/>
              </a:rPr>
              <a:t> class series</a:t>
            </a:r>
            <a:endParaRPr sz="1300">
              <a:latin typeface="Catamaran"/>
              <a:ea typeface="Catamaran"/>
              <a:cs typeface="Catamaran"/>
              <a:sym typeface="Catamaran"/>
            </a:endParaRPr>
          </a:p>
        </p:txBody>
      </p:sp>
      <p:sp>
        <p:nvSpPr>
          <p:cNvPr id="648" name="Google Shape;648;p61"/>
          <p:cNvSpPr txBox="1"/>
          <p:nvPr/>
        </p:nvSpPr>
        <p:spPr>
          <a:xfrm>
            <a:off x="8288300" y="4710350"/>
            <a:ext cx="8556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4"/>
              </a:rPr>
              <a:t>Source</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5" name="Google Shape;655;p62"/>
          <p:cNvPicPr preferRelativeResize="0"/>
          <p:nvPr/>
        </p:nvPicPr>
        <p:blipFill>
          <a:blip r:embed="rId3">
            <a:alphaModFix/>
          </a:blip>
          <a:stretch>
            <a:fillRect/>
          </a:stretch>
        </p:blipFill>
        <p:spPr>
          <a:xfrm>
            <a:off x="0" y="2721"/>
            <a:ext cx="9144001" cy="5138058"/>
          </a:xfrm>
          <a:prstGeom prst="rect">
            <a:avLst/>
          </a:prstGeom>
          <a:noFill/>
          <a:ln>
            <a:noFill/>
          </a:ln>
        </p:spPr>
      </p:pic>
      <p:pic>
        <p:nvPicPr>
          <p:cNvPr id="656" name="Google Shape;656;p62"/>
          <p:cNvPicPr preferRelativeResize="0"/>
          <p:nvPr/>
        </p:nvPicPr>
        <p:blipFill rotWithShape="1">
          <a:blip r:embed="rId4">
            <a:alphaModFix/>
          </a:blip>
          <a:srcRect b="0" l="66337" r="0" t="0"/>
          <a:stretch/>
        </p:blipFill>
        <p:spPr>
          <a:xfrm>
            <a:off x="5907725" y="1453800"/>
            <a:ext cx="1708475" cy="838200"/>
          </a:xfrm>
          <a:prstGeom prst="rect">
            <a:avLst/>
          </a:prstGeom>
          <a:noFill/>
          <a:ln>
            <a:noFill/>
          </a:ln>
        </p:spPr>
      </p:pic>
      <p:pic>
        <p:nvPicPr>
          <p:cNvPr id="657" name="Google Shape;657;p62"/>
          <p:cNvPicPr preferRelativeResize="0"/>
          <p:nvPr/>
        </p:nvPicPr>
        <p:blipFill>
          <a:blip r:embed="rId5">
            <a:alphaModFix/>
          </a:blip>
          <a:stretch>
            <a:fillRect/>
          </a:stretch>
        </p:blipFill>
        <p:spPr>
          <a:xfrm>
            <a:off x="1603713" y="1453800"/>
            <a:ext cx="904875" cy="838200"/>
          </a:xfrm>
          <a:prstGeom prst="rect">
            <a:avLst/>
          </a:prstGeom>
          <a:noFill/>
          <a:ln>
            <a:noFill/>
          </a:ln>
        </p:spPr>
      </p:pic>
      <p:grpSp>
        <p:nvGrpSpPr>
          <p:cNvPr id="658" name="Google Shape;658;p62"/>
          <p:cNvGrpSpPr/>
          <p:nvPr/>
        </p:nvGrpSpPr>
        <p:grpSpPr>
          <a:xfrm>
            <a:off x="130143" y="38119"/>
            <a:ext cx="2469834" cy="297342"/>
            <a:chOff x="8734087" y="139781"/>
            <a:chExt cx="3018988" cy="539444"/>
          </a:xfrm>
        </p:grpSpPr>
        <p:grpSp>
          <p:nvGrpSpPr>
            <p:cNvPr id="659" name="Google Shape;659;p62"/>
            <p:cNvGrpSpPr/>
            <p:nvPr/>
          </p:nvGrpSpPr>
          <p:grpSpPr>
            <a:xfrm rot="-2700000">
              <a:off x="8813603" y="218265"/>
              <a:ext cx="380412" cy="382477"/>
              <a:chOff x="916627" y="3654282"/>
              <a:chExt cx="1174126" cy="1180497"/>
            </a:xfrm>
          </p:grpSpPr>
          <p:sp>
            <p:nvSpPr>
              <p:cNvPr id="660" name="Google Shape;660;p62"/>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61" name="Google Shape;661;p62"/>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62" name="Google Shape;662;p62"/>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663" name="Google Shape;663;p62"/>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664" name="Google Shape;664;p62"/>
            <p:cNvSpPr/>
            <p:nvPr/>
          </p:nvSpPr>
          <p:spPr>
            <a:xfrm>
              <a:off x="9326075" y="2617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rgbClr val="000000"/>
                  </a:solidFill>
                  <a:latin typeface="Catamaran"/>
                  <a:ea typeface="Catamaran"/>
                  <a:cs typeface="Catamaran"/>
                  <a:sym typeface="Catamaran"/>
                </a:rPr>
                <a:t>Jigsaw master class series</a:t>
              </a:r>
              <a:endParaRPr sz="1300">
                <a:latin typeface="Catamaran"/>
                <a:ea typeface="Catamaran"/>
                <a:cs typeface="Catamaran"/>
                <a:sym typeface="Catamar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(NLP)</a:t>
            </a:r>
            <a:endParaRPr/>
          </a:p>
        </p:txBody>
      </p:sp>
      <p:sp>
        <p:nvSpPr>
          <p:cNvPr id="180" name="Google Shape;18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Catamaran"/>
              <a:buChar char="●"/>
            </a:pPr>
            <a:r>
              <a:rPr lang="en" sz="1500">
                <a:solidFill>
                  <a:schemeClr val="accent5"/>
                </a:solidFill>
                <a:latin typeface="Catamaran"/>
                <a:ea typeface="Catamaran"/>
                <a:cs typeface="Catamaran"/>
                <a:sym typeface="Catamaran"/>
              </a:rPr>
              <a:t>NLP</a:t>
            </a:r>
            <a:r>
              <a:rPr lang="en" sz="1500">
                <a:solidFill>
                  <a:schemeClr val="dk1"/>
                </a:solidFill>
                <a:latin typeface="Catamaran"/>
                <a:ea typeface="Catamaran"/>
                <a:cs typeface="Catamaran"/>
                <a:sym typeface="Catamaran"/>
              </a:rPr>
              <a:t> is a field at the intersection of </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computer science </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artificial intelligence </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linguistics</a:t>
            </a:r>
            <a:endParaRPr sz="1500">
              <a:latin typeface="Catamaran"/>
              <a:ea typeface="Catamaran"/>
              <a:cs typeface="Catamaran"/>
              <a:sym typeface="Catamaran"/>
            </a:endParaRPr>
          </a:p>
          <a:p>
            <a:pPr indent="-323850" lvl="0" marL="457200" rtl="0" algn="just">
              <a:spcBef>
                <a:spcPts val="0"/>
              </a:spcBef>
              <a:spcAft>
                <a:spcPts val="0"/>
              </a:spcAft>
              <a:buClr>
                <a:schemeClr val="dk1"/>
              </a:buClr>
              <a:buSzPts val="1500"/>
              <a:buFont typeface="Catamaran"/>
              <a:buChar char="●"/>
            </a:pPr>
            <a:r>
              <a:rPr b="1" lang="en" sz="1500">
                <a:solidFill>
                  <a:schemeClr val="dk2"/>
                </a:solidFill>
                <a:latin typeface="Catamaran"/>
                <a:ea typeface="Catamaran"/>
                <a:cs typeface="Catamaran"/>
                <a:sym typeface="Catamaran"/>
              </a:rPr>
              <a:t>Goal:</a:t>
            </a:r>
            <a:r>
              <a:rPr b="1" lang="en" sz="1500">
                <a:solidFill>
                  <a:schemeClr val="dk1"/>
                </a:solidFill>
                <a:latin typeface="Catamaran"/>
                <a:ea typeface="Catamaran"/>
                <a:cs typeface="Catamaran"/>
                <a:sym typeface="Catamaran"/>
              </a:rPr>
              <a:t> </a:t>
            </a:r>
            <a:r>
              <a:rPr lang="en" sz="1500">
                <a:solidFill>
                  <a:schemeClr val="dk1"/>
                </a:solidFill>
                <a:latin typeface="Catamaran"/>
                <a:ea typeface="Catamaran"/>
                <a:cs typeface="Catamaran"/>
                <a:sym typeface="Catamaran"/>
              </a:rPr>
              <a:t>Computers to process or “understand” natural language in order to perform tasks that are useful</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Performing Tasks, like making appointments, buying things </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Language translation </a:t>
            </a:r>
            <a:endParaRPr sz="1500">
              <a:latin typeface="Catamaran"/>
              <a:ea typeface="Catamaran"/>
              <a:cs typeface="Catamaran"/>
              <a:sym typeface="Catamaran"/>
            </a:endParaRPr>
          </a:p>
          <a:p>
            <a:pPr indent="-323850" lvl="1" marL="9144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Question Answering </a:t>
            </a:r>
            <a:endParaRPr sz="1500">
              <a:latin typeface="Catamaran"/>
              <a:ea typeface="Catamaran"/>
              <a:cs typeface="Catamaran"/>
              <a:sym typeface="Catamaran"/>
            </a:endParaRPr>
          </a:p>
          <a:p>
            <a:pPr indent="-323850" lvl="2" marL="13716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Siri, Google Assistant, Amazon's Alexa, Facebook M, Cortana … </a:t>
            </a:r>
            <a:endParaRPr sz="1500">
              <a:latin typeface="Catamaran"/>
              <a:ea typeface="Catamaran"/>
              <a:cs typeface="Catamaran"/>
              <a:sym typeface="Catamaran"/>
            </a:endParaRPr>
          </a:p>
          <a:p>
            <a:pPr indent="-323850" lvl="0" marL="4572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Fully </a:t>
            </a:r>
            <a:r>
              <a:rPr lang="en" sz="1500">
                <a:solidFill>
                  <a:schemeClr val="accent5"/>
                </a:solidFill>
                <a:latin typeface="Catamaran"/>
                <a:ea typeface="Catamaran"/>
                <a:cs typeface="Catamaran"/>
                <a:sym typeface="Catamaran"/>
              </a:rPr>
              <a:t>understanding and representing</a:t>
            </a:r>
            <a:r>
              <a:rPr lang="en" sz="1500">
                <a:solidFill>
                  <a:schemeClr val="dk1"/>
                </a:solidFill>
                <a:latin typeface="Catamaran"/>
                <a:ea typeface="Catamaran"/>
                <a:cs typeface="Catamaran"/>
                <a:sym typeface="Catamaran"/>
              </a:rPr>
              <a:t> the </a:t>
            </a:r>
            <a:r>
              <a:rPr lang="en" sz="1500">
                <a:solidFill>
                  <a:schemeClr val="accent5"/>
                </a:solidFill>
                <a:latin typeface="Catamaran"/>
                <a:ea typeface="Catamaran"/>
                <a:cs typeface="Catamaran"/>
                <a:sym typeface="Catamaran"/>
              </a:rPr>
              <a:t>meaning </a:t>
            </a:r>
            <a:r>
              <a:rPr lang="en" sz="1500">
                <a:solidFill>
                  <a:schemeClr val="dk1"/>
                </a:solidFill>
                <a:latin typeface="Catamaran"/>
                <a:ea typeface="Catamaran"/>
                <a:cs typeface="Catamaran"/>
                <a:sym typeface="Catamaran"/>
              </a:rPr>
              <a:t>of language (or even defining it) is a difficult goal</a:t>
            </a:r>
            <a:endParaRPr sz="1500">
              <a:latin typeface="Catamaran"/>
              <a:ea typeface="Catamaran"/>
              <a:cs typeface="Catamaran"/>
              <a:sym typeface="Catamaran"/>
            </a:endParaRPr>
          </a:p>
          <a:p>
            <a:pPr indent="-323850" lvl="0" marL="457200" rtl="0" algn="just">
              <a:spcBef>
                <a:spcPts val="0"/>
              </a:spcBef>
              <a:spcAft>
                <a:spcPts val="0"/>
              </a:spcAft>
              <a:buClr>
                <a:schemeClr val="dk1"/>
              </a:buClr>
              <a:buSzPts val="1500"/>
              <a:buFont typeface="Catamaran"/>
              <a:buChar char="●"/>
            </a:pPr>
            <a:r>
              <a:rPr lang="en" sz="1500">
                <a:solidFill>
                  <a:schemeClr val="dk1"/>
                </a:solidFill>
                <a:latin typeface="Catamaran"/>
                <a:ea typeface="Catamaran"/>
                <a:cs typeface="Catamaran"/>
                <a:sym typeface="Catamaran"/>
              </a:rPr>
              <a:t>Perfect language understanding is AI-complete </a:t>
            </a:r>
            <a:endParaRPr sz="1500">
              <a:latin typeface="Catamaran"/>
              <a:ea typeface="Catamaran"/>
              <a:cs typeface="Catamaran"/>
              <a:sym typeface="Catamaran"/>
            </a:endParaRPr>
          </a:p>
        </p:txBody>
      </p:sp>
      <p:pic>
        <p:nvPicPr>
          <p:cNvPr id="181" name="Google Shape;181;p18"/>
          <p:cNvPicPr preferRelativeResize="0"/>
          <p:nvPr/>
        </p:nvPicPr>
        <p:blipFill>
          <a:blip r:embed="rId3">
            <a:alphaModFix/>
          </a:blip>
          <a:stretch>
            <a:fillRect/>
          </a:stretch>
        </p:blipFill>
        <p:spPr>
          <a:xfrm>
            <a:off x="6336750" y="547563"/>
            <a:ext cx="2495550" cy="1666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670" name="Google Shape;670;p63"/>
          <p:cNvSpPr txBox="1"/>
          <p:nvPr>
            <p:ph idx="1" type="body"/>
          </p:nvPr>
        </p:nvSpPr>
        <p:spPr>
          <a:xfrm>
            <a:off x="311700" y="1152475"/>
            <a:ext cx="2092200" cy="3054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3"/>
              </a:rPr>
              <a:t>NLTK</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4"/>
              </a:rPr>
              <a:t>Gensim</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5"/>
              </a:rPr>
              <a:t>polyglot</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6"/>
              </a:rPr>
              <a:t>TextBlob</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7"/>
              </a:rPr>
              <a:t>CoreNLP</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8"/>
              </a:rPr>
              <a:t>spaCy</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9"/>
              </a:rPr>
              <a:t>Pattern</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10"/>
              </a:rPr>
              <a:t>Vocabulary</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11"/>
              </a:rPr>
              <a:t>PyNLPl</a:t>
            </a:r>
            <a:endParaRPr sz="1400">
              <a:solidFill>
                <a:schemeClr val="accent5"/>
              </a:solidFill>
              <a:latin typeface="Catamaran"/>
              <a:ea typeface="Catamaran"/>
              <a:cs typeface="Catamaran"/>
              <a:sym typeface="Catamaran"/>
            </a:endParaRPr>
          </a:p>
          <a:p>
            <a:pPr indent="-317500" lvl="0" marL="457200" rtl="0" algn="l">
              <a:lnSpc>
                <a:spcPct val="150000"/>
              </a:lnSpc>
              <a:spcBef>
                <a:spcPts val="0"/>
              </a:spcBef>
              <a:spcAft>
                <a:spcPts val="0"/>
              </a:spcAft>
              <a:buClr>
                <a:schemeClr val="accent5"/>
              </a:buClr>
              <a:buSzPts val="1400"/>
              <a:buFont typeface="Catamaran"/>
              <a:buChar char="●"/>
            </a:pPr>
            <a:r>
              <a:rPr lang="en" sz="1400">
                <a:solidFill>
                  <a:schemeClr val="accent5"/>
                </a:solidFill>
                <a:uFill>
                  <a:noFill/>
                </a:uFill>
                <a:latin typeface="Catamaran"/>
                <a:ea typeface="Catamaran"/>
                <a:cs typeface="Catamaran"/>
                <a:sym typeface="Catamaran"/>
                <a:hlinkClick r:id="rId12"/>
              </a:rPr>
              <a:t>Quepy</a:t>
            </a:r>
            <a:endParaRPr sz="1400">
              <a:solidFill>
                <a:schemeClr val="accent5"/>
              </a:solidFill>
              <a:latin typeface="Catamaran"/>
              <a:ea typeface="Catamaran"/>
              <a:cs typeface="Catamaran"/>
              <a:sym typeface="Catamaran"/>
            </a:endParaRPr>
          </a:p>
          <a:p>
            <a:pPr indent="0" lvl="0" marL="0" rtl="0" algn="l">
              <a:spcBef>
                <a:spcPts val="1500"/>
              </a:spcBef>
              <a:spcAft>
                <a:spcPts val="1600"/>
              </a:spcAft>
              <a:buNone/>
            </a:pPr>
            <a:r>
              <a:t/>
            </a:r>
            <a:endParaRPr sz="1400">
              <a:solidFill>
                <a:schemeClr val="accent5"/>
              </a:solidFill>
              <a:latin typeface="Catamaran"/>
              <a:ea typeface="Catamaran"/>
              <a:cs typeface="Catamaran"/>
              <a:sym typeface="Catamaran"/>
            </a:endParaRPr>
          </a:p>
        </p:txBody>
      </p:sp>
      <p:sp>
        <p:nvSpPr>
          <p:cNvPr id="671" name="Google Shape;671;p63"/>
          <p:cNvSpPr txBox="1"/>
          <p:nvPr/>
        </p:nvSpPr>
        <p:spPr>
          <a:xfrm>
            <a:off x="1881575" y="1186800"/>
            <a:ext cx="3986400" cy="2769900"/>
          </a:xfrm>
          <a:prstGeom prst="rect">
            <a:avLst/>
          </a:prstGeom>
          <a:noFill/>
          <a:ln>
            <a:noFill/>
          </a:ln>
        </p:spPr>
        <p:txBody>
          <a:bodyPr anchorCtr="0" anchor="t" bIns="91425" lIns="91425" spcFirstLastPara="1" rIns="91425" wrap="square" tIns="91425">
            <a:noAutofit/>
          </a:bodyPr>
          <a:lstStyle/>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Standalone packages</a:t>
            </a:r>
            <a:endParaRPr>
              <a:solidFill>
                <a:schemeClr val="dk2"/>
              </a:solidFill>
              <a:latin typeface="Catamaran"/>
              <a:ea typeface="Catamaran"/>
              <a:cs typeface="Catamaran"/>
              <a:sym typeface="Catamaran"/>
            </a:endParaRPr>
          </a:p>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Plugins</a:t>
            </a:r>
            <a:endParaRPr>
              <a:solidFill>
                <a:schemeClr val="dk2"/>
              </a:solidFill>
              <a:latin typeface="Catamaran"/>
              <a:ea typeface="Catamaran"/>
              <a:cs typeface="Catamaran"/>
              <a:sym typeface="Catamaran"/>
            </a:endParaRPr>
          </a:p>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Extensions</a:t>
            </a:r>
            <a:endParaRPr>
              <a:solidFill>
                <a:schemeClr val="dk2"/>
              </a:solidFill>
              <a:latin typeface="Catamaran"/>
              <a:ea typeface="Catamaran"/>
              <a:cs typeface="Catamaran"/>
              <a:sym typeface="Catamaran"/>
            </a:endParaRPr>
          </a:p>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Educational materials </a:t>
            </a:r>
            <a:endParaRPr>
              <a:solidFill>
                <a:schemeClr val="dk2"/>
              </a:solidFill>
              <a:latin typeface="Catamaran"/>
              <a:ea typeface="Catamaran"/>
              <a:cs typeface="Catamaran"/>
              <a:sym typeface="Catamaran"/>
            </a:endParaRPr>
          </a:p>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Operational utilities </a:t>
            </a:r>
            <a:endParaRPr>
              <a:solidFill>
                <a:schemeClr val="dk2"/>
              </a:solidFill>
              <a:latin typeface="Catamaran"/>
              <a:ea typeface="Catamaran"/>
              <a:cs typeface="Catamaran"/>
              <a:sym typeface="Catamaran"/>
            </a:endParaRPr>
          </a:p>
          <a:p>
            <a:pPr indent="-317500" lvl="1" marL="914400" rtl="0" algn="just">
              <a:lnSpc>
                <a:spcPct val="150000"/>
              </a:lnSpc>
              <a:spcBef>
                <a:spcPts val="0"/>
              </a:spcBef>
              <a:spcAft>
                <a:spcPts val="0"/>
              </a:spcAft>
              <a:buClr>
                <a:schemeClr val="dk2"/>
              </a:buClr>
              <a:buSzPts val="1400"/>
              <a:buFont typeface="Catamaran"/>
              <a:buChar char="○"/>
            </a:pPr>
            <a:r>
              <a:rPr lang="en">
                <a:solidFill>
                  <a:schemeClr val="dk2"/>
                </a:solidFill>
                <a:latin typeface="Catamaran"/>
                <a:ea typeface="Catamaran"/>
                <a:cs typeface="Catamaran"/>
                <a:sym typeface="Catamaran"/>
              </a:rPr>
              <a:t>Bindings for other languages</a:t>
            </a:r>
            <a:endParaRPr>
              <a:solidFill>
                <a:schemeClr val="dk2"/>
              </a:solidFill>
              <a:latin typeface="Catamaran"/>
              <a:ea typeface="Catamaran"/>
              <a:cs typeface="Catamaran"/>
              <a:sym typeface="Catamaran"/>
            </a:endParaRPr>
          </a:p>
        </p:txBody>
      </p:sp>
      <p:pic>
        <p:nvPicPr>
          <p:cNvPr id="672" name="Google Shape;672;p63"/>
          <p:cNvPicPr preferRelativeResize="0"/>
          <p:nvPr/>
        </p:nvPicPr>
        <p:blipFill>
          <a:blip r:embed="rId13">
            <a:alphaModFix/>
          </a:blip>
          <a:stretch>
            <a:fillRect/>
          </a:stretch>
        </p:blipFill>
        <p:spPr>
          <a:xfrm>
            <a:off x="-69904" y="-1"/>
            <a:ext cx="1551350" cy="783275"/>
          </a:xfrm>
          <a:prstGeom prst="rect">
            <a:avLst/>
          </a:prstGeom>
          <a:noFill/>
          <a:ln>
            <a:noFill/>
          </a:ln>
        </p:spPr>
      </p:pic>
      <p:sp>
        <p:nvSpPr>
          <p:cNvPr id="673" name="Google Shape;673;p63"/>
          <p:cNvSpPr txBox="1"/>
          <p:nvPr/>
        </p:nvSpPr>
        <p:spPr>
          <a:xfrm>
            <a:off x="5255325" y="209650"/>
            <a:ext cx="3748500" cy="4766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300">
                <a:solidFill>
                  <a:srgbClr val="1155CC"/>
                </a:solidFill>
                <a:latin typeface="Catamaran"/>
                <a:ea typeface="Catamaran"/>
                <a:cs typeface="Catamaran"/>
                <a:sym typeface="Catamaran"/>
              </a:rPr>
              <a:t>C</a:t>
            </a:r>
            <a:r>
              <a:rPr b="1" lang="en" sz="1300">
                <a:solidFill>
                  <a:srgbClr val="1155CC"/>
                </a:solidFill>
                <a:latin typeface="Catamaran"/>
                <a:ea typeface="Catamaran"/>
                <a:cs typeface="Catamaran"/>
                <a:sym typeface="Catamaran"/>
              </a:rPr>
              <a:t>ore feature set:</a:t>
            </a:r>
            <a:endParaRPr b="1" sz="1300">
              <a:solidFill>
                <a:srgbClr val="1155CC"/>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Sentence detection</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Tokenization</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Stemming</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Lemmatization</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Part of speech (POS)</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Named entity recognition (NER)</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Dependency parser</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Training domain-specific models</a:t>
            </a:r>
            <a:endParaRPr sz="1300">
              <a:solidFill>
                <a:srgbClr val="404040"/>
              </a:solidFill>
              <a:latin typeface="Catamaran"/>
              <a:ea typeface="Catamaran"/>
              <a:cs typeface="Catamaran"/>
              <a:sym typeface="Catamaran"/>
            </a:endParaRPr>
          </a:p>
          <a:p>
            <a:pPr indent="0" lvl="0" marL="0" rtl="0" algn="just">
              <a:lnSpc>
                <a:spcPct val="150000"/>
              </a:lnSpc>
              <a:spcBef>
                <a:spcPts val="0"/>
              </a:spcBef>
              <a:spcAft>
                <a:spcPts val="0"/>
              </a:spcAft>
              <a:buNone/>
            </a:pPr>
            <a:r>
              <a:rPr lang="en" sz="1300">
                <a:solidFill>
                  <a:srgbClr val="404040"/>
                </a:solidFill>
                <a:latin typeface="Catamaran"/>
                <a:ea typeface="Catamaran"/>
                <a:cs typeface="Catamaran"/>
                <a:sym typeface="Catamaran"/>
              </a:rPr>
              <a:t>Also provide </a:t>
            </a:r>
            <a:r>
              <a:rPr b="1" lang="en" sz="1300">
                <a:solidFill>
                  <a:srgbClr val="1155CC"/>
                </a:solidFill>
                <a:latin typeface="Catamaran"/>
                <a:ea typeface="Catamaran"/>
                <a:cs typeface="Catamaran"/>
                <a:sym typeface="Catamaran"/>
              </a:rPr>
              <a:t>some or all of these features</a:t>
            </a:r>
            <a:r>
              <a:rPr lang="en" sz="1300">
                <a:solidFill>
                  <a:srgbClr val="404040"/>
                </a:solidFill>
                <a:latin typeface="Catamaran"/>
                <a:ea typeface="Catamaran"/>
                <a:cs typeface="Catamaran"/>
                <a:sym typeface="Catamaran"/>
              </a:rPr>
              <a:t>:</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Spell checking</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Sentiment analysis</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Text matcher</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Date matcher</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Chunking</a:t>
            </a:r>
            <a:endParaRPr sz="1300">
              <a:solidFill>
                <a:srgbClr val="404040"/>
              </a:solidFill>
              <a:latin typeface="Catamaran"/>
              <a:ea typeface="Catamaran"/>
              <a:cs typeface="Catamaran"/>
              <a:sym typeface="Catamaran"/>
            </a:endParaRPr>
          </a:p>
          <a:p>
            <a:pPr indent="-311150" lvl="0" marL="876300" rtl="0" algn="just">
              <a:lnSpc>
                <a:spcPct val="150000"/>
              </a:lnSpc>
              <a:spcBef>
                <a:spcPts val="0"/>
              </a:spcBef>
              <a:spcAft>
                <a:spcPts val="0"/>
              </a:spcAft>
              <a:buClr>
                <a:srgbClr val="404040"/>
              </a:buClr>
              <a:buSzPts val="1300"/>
              <a:buFont typeface="Catamaran"/>
              <a:buChar char="●"/>
            </a:pPr>
            <a:r>
              <a:rPr lang="en" sz="1300">
                <a:solidFill>
                  <a:srgbClr val="404040"/>
                </a:solidFill>
                <a:latin typeface="Catamaran"/>
                <a:ea typeface="Catamaran"/>
                <a:cs typeface="Catamaran"/>
                <a:sym typeface="Catamaran"/>
              </a:rPr>
              <a:t>Other features</a:t>
            </a:r>
            <a:endParaRPr sz="1300">
              <a:solidFill>
                <a:srgbClr val="404040"/>
              </a:solidFill>
              <a:latin typeface="Catamaran"/>
              <a:ea typeface="Catamaran"/>
              <a:cs typeface="Catamaran"/>
              <a:sym typeface="Catamar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4"/>
          <p:cNvSpPr txBox="1"/>
          <p:nvPr>
            <p:ph type="title"/>
          </p:nvPr>
        </p:nvSpPr>
        <p:spPr>
          <a:xfrm>
            <a:off x="321475" y="140225"/>
            <a:ext cx="26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000000"/>
                </a:solidFill>
              </a:rPr>
              <a:t>Functionalies</a:t>
            </a:r>
            <a:endParaRPr sz="2500">
              <a:solidFill>
                <a:srgbClr val="000000"/>
              </a:solidFill>
            </a:endParaRPr>
          </a:p>
        </p:txBody>
      </p:sp>
      <p:sp>
        <p:nvSpPr>
          <p:cNvPr id="679" name="Google Shape;679;p64"/>
          <p:cNvSpPr txBox="1"/>
          <p:nvPr>
            <p:ph idx="1" type="body"/>
          </p:nvPr>
        </p:nvSpPr>
        <p:spPr>
          <a:xfrm>
            <a:off x="321475" y="1138500"/>
            <a:ext cx="35490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700">
                <a:solidFill>
                  <a:srgbClr val="000000"/>
                </a:solidFill>
              </a:rPr>
              <a:t>Production-grade software</a:t>
            </a:r>
            <a:endParaRPr sz="1700">
              <a:solidFill>
                <a:srgbClr val="000000"/>
              </a:solidFill>
            </a:endParaRPr>
          </a:p>
          <a:p>
            <a:pPr indent="-336550" lvl="0" marL="876300" rtl="0" algn="l">
              <a:lnSpc>
                <a:spcPct val="200000"/>
              </a:lnSpc>
              <a:spcBef>
                <a:spcPts val="0"/>
              </a:spcBef>
              <a:spcAft>
                <a:spcPts val="0"/>
              </a:spcAft>
              <a:buClr>
                <a:srgbClr val="404040"/>
              </a:buClr>
              <a:buSzPts val="1700"/>
              <a:buFont typeface="Proxima Nova"/>
              <a:buChar char="●"/>
            </a:pPr>
            <a:r>
              <a:rPr lang="en" sz="1700">
                <a:solidFill>
                  <a:srgbClr val="2D71C7"/>
                </a:solidFill>
                <a:uFill>
                  <a:noFill/>
                </a:uFill>
                <a:hlinkClick r:id="rId3"/>
              </a:rPr>
              <a:t>Spark NLP</a:t>
            </a:r>
            <a:endParaRPr sz="1700">
              <a:solidFill>
                <a:srgbClr val="2D71C7"/>
              </a:solidFill>
            </a:endParaRPr>
          </a:p>
          <a:p>
            <a:pPr indent="-336550" lvl="0" marL="876300" rtl="0" algn="l">
              <a:lnSpc>
                <a:spcPct val="200000"/>
              </a:lnSpc>
              <a:spcBef>
                <a:spcPts val="0"/>
              </a:spcBef>
              <a:spcAft>
                <a:spcPts val="0"/>
              </a:spcAft>
              <a:buClr>
                <a:srgbClr val="404040"/>
              </a:buClr>
              <a:buSzPts val="1700"/>
              <a:buFont typeface="Proxima Nova"/>
              <a:buChar char="●"/>
            </a:pPr>
            <a:r>
              <a:rPr lang="en" sz="1700">
                <a:solidFill>
                  <a:srgbClr val="2D71C7"/>
                </a:solidFill>
                <a:uFill>
                  <a:noFill/>
                </a:uFill>
                <a:hlinkClick r:id="rId4"/>
              </a:rPr>
              <a:t>spaCy</a:t>
            </a:r>
            <a:endParaRPr sz="1700">
              <a:solidFill>
                <a:srgbClr val="2D71C7"/>
              </a:solidFill>
            </a:endParaRPr>
          </a:p>
          <a:p>
            <a:pPr indent="-336550" lvl="0" marL="876300" rtl="0" algn="l">
              <a:lnSpc>
                <a:spcPct val="200000"/>
              </a:lnSpc>
              <a:spcBef>
                <a:spcPts val="0"/>
              </a:spcBef>
              <a:spcAft>
                <a:spcPts val="0"/>
              </a:spcAft>
              <a:buClr>
                <a:srgbClr val="404040"/>
              </a:buClr>
              <a:buSzPts val="1700"/>
              <a:buFont typeface="Proxima Nova"/>
              <a:buChar char="●"/>
            </a:pPr>
            <a:r>
              <a:rPr lang="en" sz="1700">
                <a:solidFill>
                  <a:srgbClr val="2D71C7"/>
                </a:solidFill>
                <a:uFill>
                  <a:noFill/>
                </a:uFill>
                <a:hlinkClick r:id="rId5"/>
              </a:rPr>
              <a:t>NLTK</a:t>
            </a:r>
            <a:endParaRPr sz="1700">
              <a:solidFill>
                <a:srgbClr val="2D71C7"/>
              </a:solidFill>
            </a:endParaRPr>
          </a:p>
          <a:p>
            <a:pPr indent="-336550" lvl="0" marL="876300" rtl="0" algn="l">
              <a:lnSpc>
                <a:spcPct val="200000"/>
              </a:lnSpc>
              <a:spcBef>
                <a:spcPts val="0"/>
              </a:spcBef>
              <a:spcAft>
                <a:spcPts val="0"/>
              </a:spcAft>
              <a:buClr>
                <a:srgbClr val="404040"/>
              </a:buClr>
              <a:buSzPts val="1700"/>
              <a:buFont typeface="Proxima Nova"/>
              <a:buChar char="●"/>
            </a:pPr>
            <a:r>
              <a:rPr lang="en" sz="1700">
                <a:solidFill>
                  <a:srgbClr val="2D71C7"/>
                </a:solidFill>
                <a:uFill>
                  <a:noFill/>
                </a:uFill>
                <a:hlinkClick r:id="rId6"/>
              </a:rPr>
              <a:t>OpenNLP</a:t>
            </a:r>
            <a:endParaRPr sz="1700">
              <a:solidFill>
                <a:srgbClr val="2D71C7"/>
              </a:solidFill>
            </a:endParaRPr>
          </a:p>
          <a:p>
            <a:pPr indent="-336550" lvl="0" marL="876300" rtl="0" algn="l">
              <a:lnSpc>
                <a:spcPct val="200000"/>
              </a:lnSpc>
              <a:spcBef>
                <a:spcPts val="0"/>
              </a:spcBef>
              <a:spcAft>
                <a:spcPts val="0"/>
              </a:spcAft>
              <a:buClr>
                <a:srgbClr val="404040"/>
              </a:buClr>
              <a:buSzPts val="1700"/>
              <a:buFont typeface="Proxima Nova"/>
              <a:buChar char="●"/>
            </a:pPr>
            <a:r>
              <a:rPr lang="en" sz="1700">
                <a:solidFill>
                  <a:srgbClr val="2D71C7"/>
                </a:solidFill>
                <a:uFill>
                  <a:noFill/>
                </a:uFill>
                <a:hlinkClick r:id="rId7"/>
              </a:rPr>
              <a:t>Stanford CoreNLP</a:t>
            </a:r>
            <a:endParaRPr sz="1700">
              <a:solidFill>
                <a:srgbClr val="2D71C7"/>
              </a:solidFill>
            </a:endParaRPr>
          </a:p>
          <a:p>
            <a:pPr indent="0" lvl="0" marL="0" rtl="0" algn="l">
              <a:lnSpc>
                <a:spcPct val="200000"/>
              </a:lnSpc>
              <a:spcBef>
                <a:spcPts val="0"/>
              </a:spcBef>
              <a:spcAft>
                <a:spcPts val="0"/>
              </a:spcAft>
              <a:buNone/>
            </a:pPr>
            <a:r>
              <a:t/>
            </a:r>
            <a:endParaRPr sz="1700">
              <a:solidFill>
                <a:srgbClr val="404040"/>
              </a:solidFill>
            </a:endParaRPr>
          </a:p>
        </p:txBody>
      </p:sp>
      <p:pic>
        <p:nvPicPr>
          <p:cNvPr id="680" name="Google Shape;680;p64"/>
          <p:cNvPicPr preferRelativeResize="0"/>
          <p:nvPr/>
        </p:nvPicPr>
        <p:blipFill>
          <a:blip r:embed="rId8">
            <a:alphaModFix/>
          </a:blip>
          <a:stretch>
            <a:fillRect/>
          </a:stretch>
        </p:blipFill>
        <p:spPr>
          <a:xfrm>
            <a:off x="3390075" y="-12175"/>
            <a:ext cx="5199400" cy="50298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Google Shape;685;p65"/>
          <p:cNvPicPr preferRelativeResize="0"/>
          <p:nvPr/>
        </p:nvPicPr>
        <p:blipFill>
          <a:blip r:embed="rId3">
            <a:alphaModFix/>
          </a:blip>
          <a:stretch>
            <a:fillRect/>
          </a:stretch>
        </p:blipFill>
        <p:spPr>
          <a:xfrm>
            <a:off x="978375" y="597425"/>
            <a:ext cx="8006326" cy="4191274"/>
          </a:xfrm>
          <a:prstGeom prst="rect">
            <a:avLst/>
          </a:prstGeom>
          <a:noFill/>
          <a:ln>
            <a:noFill/>
          </a:ln>
        </p:spPr>
      </p:pic>
      <p:sp>
        <p:nvSpPr>
          <p:cNvPr id="686" name="Google Shape;686;p65"/>
          <p:cNvSpPr txBox="1"/>
          <p:nvPr>
            <p:ph type="title"/>
          </p:nvPr>
        </p:nvSpPr>
        <p:spPr>
          <a:xfrm>
            <a:off x="241825" y="6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rPr>
              <a:t>Technical Functionality </a:t>
            </a:r>
            <a:endParaRPr sz="2600">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solidFill>
                  <a:srgbClr val="000000"/>
                </a:solidFill>
              </a:rPr>
              <a:t>Licensing and support</a:t>
            </a:r>
            <a:endParaRPr sz="2500">
              <a:solidFill>
                <a:srgbClr val="000000"/>
              </a:solidFill>
            </a:endParaRPr>
          </a:p>
        </p:txBody>
      </p:sp>
      <p:pic>
        <p:nvPicPr>
          <p:cNvPr id="692" name="Google Shape;692;p66"/>
          <p:cNvPicPr preferRelativeResize="0"/>
          <p:nvPr/>
        </p:nvPicPr>
        <p:blipFill>
          <a:blip r:embed="rId3">
            <a:alphaModFix/>
          </a:blip>
          <a:stretch>
            <a:fillRect/>
          </a:stretch>
        </p:blipFill>
        <p:spPr>
          <a:xfrm>
            <a:off x="504825" y="1216000"/>
            <a:ext cx="8241225" cy="3108350"/>
          </a:xfrm>
          <a:prstGeom prst="rect">
            <a:avLst/>
          </a:prstGeom>
          <a:noFill/>
          <a:ln>
            <a:noFill/>
          </a:ln>
        </p:spPr>
      </p:pic>
      <p:sp>
        <p:nvSpPr>
          <p:cNvPr id="693" name="Google Shape;693;p66"/>
          <p:cNvSpPr txBox="1"/>
          <p:nvPr/>
        </p:nvSpPr>
        <p:spPr>
          <a:xfrm>
            <a:off x="7963500" y="4640325"/>
            <a:ext cx="7980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Source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Models</a:t>
            </a:r>
            <a:endParaRPr/>
          </a:p>
        </p:txBody>
      </p:sp>
      <p:pic>
        <p:nvPicPr>
          <p:cNvPr id="699" name="Google Shape;699;p67"/>
          <p:cNvPicPr preferRelativeResize="0"/>
          <p:nvPr/>
        </p:nvPicPr>
        <p:blipFill>
          <a:blip r:embed="rId3">
            <a:alphaModFix/>
          </a:blip>
          <a:stretch>
            <a:fillRect/>
          </a:stretch>
        </p:blipFill>
        <p:spPr>
          <a:xfrm>
            <a:off x="76200" y="1158210"/>
            <a:ext cx="9144001" cy="32842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00"/>
                </a:solidFill>
              </a:rPr>
              <a:t>General pretrained models</a:t>
            </a:r>
            <a:endParaRPr sz="2200">
              <a:solidFill>
                <a:srgbClr val="000000"/>
              </a:solidFill>
            </a:endParaRPr>
          </a:p>
        </p:txBody>
      </p:sp>
      <p:pic>
        <p:nvPicPr>
          <p:cNvPr id="705" name="Google Shape;705;p68"/>
          <p:cNvPicPr preferRelativeResize="0"/>
          <p:nvPr/>
        </p:nvPicPr>
        <p:blipFill>
          <a:blip r:embed="rId3">
            <a:alphaModFix/>
          </a:blip>
          <a:stretch>
            <a:fillRect/>
          </a:stretch>
        </p:blipFill>
        <p:spPr>
          <a:xfrm>
            <a:off x="237600" y="842975"/>
            <a:ext cx="8849251" cy="3537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6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rgbClr val="000000"/>
                </a:solidFill>
              </a:rPr>
              <a:t>NLP libraries in the enterprise</a:t>
            </a:r>
            <a:endParaRPr sz="2200">
              <a:solidFill>
                <a:srgbClr val="000000"/>
              </a:solidFill>
            </a:endParaRPr>
          </a:p>
        </p:txBody>
      </p:sp>
      <p:pic>
        <p:nvPicPr>
          <p:cNvPr id="711" name="Google Shape;711;p69"/>
          <p:cNvPicPr preferRelativeResize="0"/>
          <p:nvPr/>
        </p:nvPicPr>
        <p:blipFill>
          <a:blip r:embed="rId3">
            <a:alphaModFix/>
          </a:blip>
          <a:stretch>
            <a:fillRect/>
          </a:stretch>
        </p:blipFill>
        <p:spPr>
          <a:xfrm>
            <a:off x="3505200" y="481013"/>
            <a:ext cx="5638800" cy="4638675"/>
          </a:xfrm>
          <a:prstGeom prst="rect">
            <a:avLst/>
          </a:prstGeom>
          <a:noFill/>
          <a:ln>
            <a:noFill/>
          </a:ln>
        </p:spPr>
      </p:pic>
      <p:sp>
        <p:nvSpPr>
          <p:cNvPr id="712" name="Google Shape;712;p69"/>
          <p:cNvSpPr txBox="1"/>
          <p:nvPr/>
        </p:nvSpPr>
        <p:spPr>
          <a:xfrm>
            <a:off x="223625" y="922475"/>
            <a:ext cx="2907300" cy="2669700"/>
          </a:xfrm>
          <a:prstGeom prst="rect">
            <a:avLst/>
          </a:prstGeom>
          <a:noFill/>
          <a:ln>
            <a:noFill/>
          </a:ln>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SzPts val="1400"/>
              <a:buFont typeface="Catamaran"/>
              <a:buChar char="●"/>
            </a:pPr>
            <a:r>
              <a:rPr lang="en">
                <a:latin typeface="Catamaran"/>
                <a:ea typeface="Catamaran"/>
                <a:cs typeface="Catamaran"/>
                <a:sym typeface="Catamaran"/>
              </a:rPr>
              <a:t>“AI Adoption in the Enterprise”, Survey of 1300 Practitioners by </a:t>
            </a:r>
            <a:r>
              <a:rPr lang="en">
                <a:solidFill>
                  <a:schemeClr val="dk2"/>
                </a:solidFill>
                <a:latin typeface="Catamaran"/>
                <a:ea typeface="Catamaran"/>
                <a:cs typeface="Catamaran"/>
                <a:sym typeface="Catamaran"/>
              </a:rPr>
              <a:t>O’Reilly</a:t>
            </a:r>
            <a:r>
              <a:rPr lang="en">
                <a:latin typeface="Catamaran"/>
                <a:ea typeface="Catamaran"/>
                <a:cs typeface="Catamaran"/>
                <a:sym typeface="Catamaran"/>
              </a:rPr>
              <a:t>, Published February 2019. </a:t>
            </a:r>
            <a:endParaRPr>
              <a:latin typeface="Catamaran"/>
              <a:ea typeface="Catamaran"/>
              <a:cs typeface="Catamaran"/>
              <a:sym typeface="Catamaran"/>
            </a:endParaRPr>
          </a:p>
          <a:p>
            <a:pPr indent="-317500" lvl="0" marL="457200" rtl="0" algn="just">
              <a:lnSpc>
                <a:spcPct val="200000"/>
              </a:lnSpc>
              <a:spcBef>
                <a:spcPts val="0"/>
              </a:spcBef>
              <a:spcAft>
                <a:spcPts val="0"/>
              </a:spcAft>
              <a:buSzPts val="1400"/>
              <a:buFont typeface="Catamaran"/>
              <a:buChar char="●"/>
            </a:pPr>
            <a:r>
              <a:rPr lang="en">
                <a:latin typeface="Catamaran"/>
                <a:ea typeface="Catamaran"/>
                <a:cs typeface="Catamaran"/>
                <a:sym typeface="Catamaran"/>
              </a:rPr>
              <a:t>The 2020 survey reproduced the same outcome.</a:t>
            </a:r>
            <a:endParaRPr>
              <a:latin typeface="Catamaran"/>
              <a:ea typeface="Catamaran"/>
              <a:cs typeface="Catamaran"/>
              <a:sym typeface="Catamaran"/>
            </a:endParaRPr>
          </a:p>
        </p:txBody>
      </p:sp>
      <p:sp>
        <p:nvSpPr>
          <p:cNvPr id="713" name="Google Shape;713;p69"/>
          <p:cNvSpPr txBox="1"/>
          <p:nvPr/>
        </p:nvSpPr>
        <p:spPr>
          <a:xfrm>
            <a:off x="558275" y="3903600"/>
            <a:ext cx="3000000" cy="439200"/>
          </a:xfrm>
          <a:prstGeom prst="rect">
            <a:avLst/>
          </a:prstGeom>
          <a:noFill/>
          <a:ln>
            <a:noFill/>
          </a:ln>
        </p:spPr>
        <p:txBody>
          <a:bodyPr anchorCtr="0" anchor="t" bIns="91425" lIns="91425" spcFirstLastPara="1" rIns="91425" wrap="square" tIns="91425">
            <a:noAutofit/>
          </a:bodyPr>
          <a:lstStyle/>
          <a:p>
            <a:pPr indent="0" lvl="0" marL="0" rtl="0" algn="just">
              <a:lnSpc>
                <a:spcPct val="133333"/>
              </a:lnSpc>
              <a:spcBef>
                <a:spcPts val="0"/>
              </a:spcBef>
              <a:spcAft>
                <a:spcPts val="0"/>
              </a:spcAft>
              <a:buNone/>
            </a:pPr>
            <a:r>
              <a:rPr lang="en" sz="1100" u="sng">
                <a:solidFill>
                  <a:schemeClr val="accent5"/>
                </a:solidFill>
                <a:latin typeface="Proxima Nova"/>
                <a:ea typeface="Proxima Nova"/>
                <a:cs typeface="Proxima Nova"/>
                <a:sym typeface="Proxima Nova"/>
                <a:hlinkClick r:id="rId4"/>
              </a:rPr>
              <a:t>Comparing accuracy, speed and scalability</a:t>
            </a:r>
            <a:endParaRPr sz="1100">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70"/>
          <p:cNvSpPr/>
          <p:nvPr/>
        </p:nvSpPr>
        <p:spPr>
          <a:xfrm>
            <a:off x="3233900" y="712925"/>
            <a:ext cx="28182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alibi</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4"/>
              </a:rPr>
              <a:t>Algorithms for monitoring and explaining machine learning models</a:t>
            </a:r>
            <a:endParaRPr b="1" sz="1000"/>
          </a:p>
        </p:txBody>
      </p:sp>
      <p:pic>
        <p:nvPicPr>
          <p:cNvPr id="719" name="Google Shape;719;p70"/>
          <p:cNvPicPr preferRelativeResize="0"/>
          <p:nvPr/>
        </p:nvPicPr>
        <p:blipFill>
          <a:blip r:embed="rId5">
            <a:alphaModFix/>
          </a:blip>
          <a:stretch>
            <a:fillRect/>
          </a:stretch>
        </p:blipFill>
        <p:spPr>
          <a:xfrm>
            <a:off x="5380450" y="838550"/>
            <a:ext cx="572701" cy="572701"/>
          </a:xfrm>
          <a:prstGeom prst="rect">
            <a:avLst/>
          </a:prstGeom>
          <a:noFill/>
          <a:ln>
            <a:noFill/>
          </a:ln>
        </p:spPr>
      </p:pic>
      <p:sp>
        <p:nvSpPr>
          <p:cNvPr id="720" name="Google Shape;720;p70"/>
          <p:cNvSpPr/>
          <p:nvPr/>
        </p:nvSpPr>
        <p:spPr>
          <a:xfrm>
            <a:off x="6287600" y="712925"/>
            <a:ext cx="26715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6"/>
              </a:rPr>
              <a:t>AllenNLP</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7"/>
              </a:rPr>
              <a:t>An open-source NLP research library, built on PyTorch and spaCy</a:t>
            </a:r>
            <a:endParaRPr b="1" sz="1000"/>
          </a:p>
        </p:txBody>
      </p:sp>
      <p:pic>
        <p:nvPicPr>
          <p:cNvPr id="721" name="Google Shape;721;p70"/>
          <p:cNvPicPr preferRelativeResize="0"/>
          <p:nvPr/>
        </p:nvPicPr>
        <p:blipFill>
          <a:blip r:embed="rId8">
            <a:alphaModFix/>
          </a:blip>
          <a:stretch>
            <a:fillRect/>
          </a:stretch>
        </p:blipFill>
        <p:spPr>
          <a:xfrm>
            <a:off x="8183400" y="867675"/>
            <a:ext cx="572700" cy="572700"/>
          </a:xfrm>
          <a:prstGeom prst="rect">
            <a:avLst/>
          </a:prstGeom>
          <a:noFill/>
          <a:ln>
            <a:noFill/>
          </a:ln>
        </p:spPr>
      </p:pic>
      <p:sp>
        <p:nvSpPr>
          <p:cNvPr id="722" name="Google Shape;722;p70"/>
          <p:cNvSpPr/>
          <p:nvPr/>
        </p:nvSpPr>
        <p:spPr>
          <a:xfrm>
            <a:off x="187100" y="2084525"/>
            <a:ext cx="29808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Blackstone</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0"/>
              </a:rPr>
              <a:t>A spaCy pipeline and model for NLP on unstructured legal text</a:t>
            </a:r>
            <a:endParaRPr b="1" sz="1000"/>
          </a:p>
        </p:txBody>
      </p:sp>
      <p:sp>
        <p:nvSpPr>
          <p:cNvPr id="723" name="Google Shape;723;p70"/>
          <p:cNvSpPr/>
          <p:nvPr/>
        </p:nvSpPr>
        <p:spPr>
          <a:xfrm>
            <a:off x="187100" y="712925"/>
            <a:ext cx="2980800" cy="1544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1000">
                <a:solidFill>
                  <a:schemeClr val="hlink"/>
                </a:solidFill>
                <a:uFill>
                  <a:noFill/>
                </a:uFill>
                <a:hlinkClick r:id="rId11"/>
              </a:rPr>
              <a:t>ADAM: Question Answering System</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2"/>
              </a:rPr>
              <a:t>A question answering system that extracts answers from Wikipedia to questions posed in natural language.</a:t>
            </a:r>
            <a:endParaRPr b="1" sz="1000"/>
          </a:p>
        </p:txBody>
      </p:sp>
      <p:pic>
        <p:nvPicPr>
          <p:cNvPr id="724" name="Google Shape;724;p70"/>
          <p:cNvPicPr preferRelativeResize="0"/>
          <p:nvPr/>
        </p:nvPicPr>
        <p:blipFill>
          <a:blip r:embed="rId13">
            <a:alphaModFix/>
          </a:blip>
          <a:stretch>
            <a:fillRect/>
          </a:stretch>
        </p:blipFill>
        <p:spPr>
          <a:xfrm>
            <a:off x="2426418" y="2236925"/>
            <a:ext cx="572701" cy="535544"/>
          </a:xfrm>
          <a:prstGeom prst="rect">
            <a:avLst/>
          </a:prstGeom>
          <a:noFill/>
          <a:ln>
            <a:noFill/>
          </a:ln>
        </p:spPr>
      </p:pic>
      <p:pic>
        <p:nvPicPr>
          <p:cNvPr id="725" name="Google Shape;725;p70"/>
          <p:cNvPicPr preferRelativeResize="0"/>
          <p:nvPr/>
        </p:nvPicPr>
        <p:blipFill>
          <a:blip r:embed="rId14">
            <a:alphaModFix/>
          </a:blip>
          <a:stretch>
            <a:fillRect/>
          </a:stretch>
        </p:blipFill>
        <p:spPr>
          <a:xfrm>
            <a:off x="2502625" y="791475"/>
            <a:ext cx="572700" cy="572700"/>
          </a:xfrm>
          <a:prstGeom prst="rect">
            <a:avLst/>
          </a:prstGeom>
          <a:noFill/>
          <a:ln>
            <a:noFill/>
          </a:ln>
        </p:spPr>
      </p:pic>
      <p:sp>
        <p:nvSpPr>
          <p:cNvPr id="726" name="Google Shape;726;p70"/>
          <p:cNvSpPr/>
          <p:nvPr/>
        </p:nvSpPr>
        <p:spPr>
          <a:xfrm>
            <a:off x="3235100" y="2084525"/>
            <a:ext cx="2980800" cy="150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Chatterbot</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6"/>
              </a:rPr>
              <a:t>A machine-learning based conversational dialog engine for creating chat bots</a:t>
            </a:r>
            <a:endParaRPr b="1" sz="1000"/>
          </a:p>
        </p:txBody>
      </p:sp>
      <p:pic>
        <p:nvPicPr>
          <p:cNvPr id="727" name="Google Shape;727;p70"/>
          <p:cNvPicPr preferRelativeResize="0"/>
          <p:nvPr/>
        </p:nvPicPr>
        <p:blipFill>
          <a:blip r:embed="rId17">
            <a:alphaModFix/>
          </a:blip>
          <a:stretch>
            <a:fillRect/>
          </a:stretch>
        </p:blipFill>
        <p:spPr>
          <a:xfrm>
            <a:off x="5466175" y="2218350"/>
            <a:ext cx="572700" cy="572700"/>
          </a:xfrm>
          <a:prstGeom prst="rect">
            <a:avLst/>
          </a:prstGeom>
          <a:noFill/>
          <a:ln>
            <a:noFill/>
          </a:ln>
        </p:spPr>
      </p:pic>
      <p:sp>
        <p:nvSpPr>
          <p:cNvPr id="728" name="Google Shape;728;p70"/>
          <p:cNvSpPr/>
          <p:nvPr/>
        </p:nvSpPr>
        <p:spPr>
          <a:xfrm>
            <a:off x="6283100" y="2084525"/>
            <a:ext cx="2671500" cy="150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8"/>
              </a:rPr>
              <a:t>Dframcy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9"/>
              </a:rPr>
              <a:t>Dataframe Integration with spaCy NLP</a:t>
            </a:r>
            <a:endParaRPr b="1" sz="1000"/>
          </a:p>
        </p:txBody>
      </p:sp>
      <p:sp>
        <p:nvSpPr>
          <p:cNvPr id="729" name="Google Shape;729;p70"/>
          <p:cNvSpPr/>
          <p:nvPr/>
        </p:nvSpPr>
        <p:spPr>
          <a:xfrm>
            <a:off x="187100" y="3608525"/>
            <a:ext cx="29808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0"/>
              </a:rPr>
              <a:t>Contextual Spell Check</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1"/>
              </a:rPr>
              <a:t>Contextual spell correction using BERT (bidirectional representations)</a:t>
            </a:r>
            <a:endParaRPr b="1" sz="1000"/>
          </a:p>
        </p:txBody>
      </p:sp>
      <p:pic>
        <p:nvPicPr>
          <p:cNvPr id="730" name="Google Shape;730;p70"/>
          <p:cNvPicPr preferRelativeResize="0"/>
          <p:nvPr/>
        </p:nvPicPr>
        <p:blipFill>
          <a:blip r:embed="rId22">
            <a:alphaModFix/>
          </a:blip>
          <a:stretch>
            <a:fillRect/>
          </a:stretch>
        </p:blipFill>
        <p:spPr>
          <a:xfrm>
            <a:off x="2366600" y="3760925"/>
            <a:ext cx="572701" cy="572701"/>
          </a:xfrm>
          <a:prstGeom prst="rect">
            <a:avLst/>
          </a:prstGeom>
          <a:noFill/>
          <a:ln>
            <a:noFill/>
          </a:ln>
        </p:spPr>
      </p:pic>
      <p:sp>
        <p:nvSpPr>
          <p:cNvPr id="731" name="Google Shape;731;p70"/>
          <p:cNvSpPr/>
          <p:nvPr/>
        </p:nvSpPr>
        <p:spPr>
          <a:xfrm>
            <a:off x="3235100" y="3608525"/>
            <a:ext cx="29808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3"/>
              </a:rPr>
              <a:t>cookiecutter-spacy-fastapi</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4"/>
              </a:rPr>
              <a:t>Docker-based cookiecutter for easy spaCy APIs using FastAPI</a:t>
            </a:r>
            <a:endParaRPr b="1" sz="1000"/>
          </a:p>
        </p:txBody>
      </p:sp>
      <p:pic>
        <p:nvPicPr>
          <p:cNvPr id="732" name="Google Shape;732;p70"/>
          <p:cNvPicPr preferRelativeResize="0"/>
          <p:nvPr/>
        </p:nvPicPr>
        <p:blipFill>
          <a:blip r:embed="rId25">
            <a:alphaModFix/>
          </a:blip>
          <a:stretch>
            <a:fillRect/>
          </a:stretch>
        </p:blipFill>
        <p:spPr>
          <a:xfrm>
            <a:off x="5572150" y="3871625"/>
            <a:ext cx="414125" cy="414125"/>
          </a:xfrm>
          <a:prstGeom prst="rect">
            <a:avLst/>
          </a:prstGeom>
          <a:noFill/>
          <a:ln>
            <a:noFill/>
          </a:ln>
        </p:spPr>
      </p:pic>
      <p:sp>
        <p:nvSpPr>
          <p:cNvPr id="733" name="Google Shape;733;p70"/>
          <p:cNvSpPr/>
          <p:nvPr/>
        </p:nvSpPr>
        <p:spPr>
          <a:xfrm>
            <a:off x="6283100" y="3608525"/>
            <a:ext cx="2671500" cy="154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6"/>
              </a:rPr>
              <a:t>displaCy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7"/>
              </a:rPr>
              <a:t>A modern syntactic dependency visualizer</a:t>
            </a:r>
            <a:endParaRPr b="1" sz="1000"/>
          </a:p>
        </p:txBody>
      </p:sp>
      <p:pic>
        <p:nvPicPr>
          <p:cNvPr id="734" name="Google Shape;734;p70"/>
          <p:cNvPicPr preferRelativeResize="0"/>
          <p:nvPr/>
        </p:nvPicPr>
        <p:blipFill>
          <a:blip r:embed="rId28">
            <a:alphaModFix/>
          </a:blip>
          <a:stretch>
            <a:fillRect/>
          </a:stretch>
        </p:blipFill>
        <p:spPr>
          <a:xfrm>
            <a:off x="8335800" y="3643025"/>
            <a:ext cx="572700" cy="572700"/>
          </a:xfrm>
          <a:prstGeom prst="rect">
            <a:avLst/>
          </a:prstGeom>
          <a:noFill/>
          <a:ln>
            <a:noFill/>
          </a:ln>
        </p:spPr>
      </p:pic>
      <p:sp>
        <p:nvSpPr>
          <p:cNvPr id="735" name="Google Shape;735;p7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cxnSp>
        <p:nvCxnSpPr>
          <p:cNvPr id="736" name="Google Shape;736;p70"/>
          <p:cNvCxnSpPr/>
          <p:nvPr/>
        </p:nvCxnSpPr>
        <p:spPr>
          <a:xfrm>
            <a:off x="3151525" y="1077825"/>
            <a:ext cx="13500" cy="3632400"/>
          </a:xfrm>
          <a:prstGeom prst="straightConnector1">
            <a:avLst/>
          </a:prstGeom>
          <a:noFill/>
          <a:ln cap="flat" cmpd="sng" w="9525">
            <a:solidFill>
              <a:schemeClr val="dk2"/>
            </a:solidFill>
            <a:prstDash val="dashDot"/>
            <a:round/>
            <a:headEnd len="med" w="med" type="none"/>
            <a:tailEnd len="med" w="med" type="none"/>
          </a:ln>
        </p:spPr>
      </p:cxnSp>
      <p:cxnSp>
        <p:nvCxnSpPr>
          <p:cNvPr id="737" name="Google Shape;737;p70"/>
          <p:cNvCxnSpPr/>
          <p:nvPr/>
        </p:nvCxnSpPr>
        <p:spPr>
          <a:xfrm>
            <a:off x="6199525" y="1077825"/>
            <a:ext cx="13500" cy="3632400"/>
          </a:xfrm>
          <a:prstGeom prst="straightConnector1">
            <a:avLst/>
          </a:prstGeom>
          <a:noFill/>
          <a:ln cap="flat" cmpd="sng" w="9525">
            <a:solidFill>
              <a:schemeClr val="dk2"/>
            </a:solidFill>
            <a:prstDash val="dashDot"/>
            <a:round/>
            <a:headEnd len="med" w="med" type="none"/>
            <a:tailEnd len="med" w="med" type="none"/>
          </a:ln>
        </p:spPr>
      </p:cxnSp>
      <p:cxnSp>
        <p:nvCxnSpPr>
          <p:cNvPr id="738" name="Google Shape;738;p70"/>
          <p:cNvCxnSpPr/>
          <p:nvPr/>
        </p:nvCxnSpPr>
        <p:spPr>
          <a:xfrm>
            <a:off x="237600" y="21384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739" name="Google Shape;739;p70"/>
          <p:cNvCxnSpPr/>
          <p:nvPr/>
        </p:nvCxnSpPr>
        <p:spPr>
          <a:xfrm>
            <a:off x="313800" y="35862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1"/>
          <p:cNvSpPr/>
          <p:nvPr/>
        </p:nvSpPr>
        <p:spPr>
          <a:xfrm>
            <a:off x="235500" y="789125"/>
            <a:ext cx="26082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displaCy ENT</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4"/>
              </a:rPr>
              <a:t>A modern named entity visualizer</a:t>
            </a:r>
            <a:endParaRPr b="1" sz="1000"/>
          </a:p>
        </p:txBody>
      </p:sp>
      <p:pic>
        <p:nvPicPr>
          <p:cNvPr id="745" name="Google Shape;745;p71"/>
          <p:cNvPicPr preferRelativeResize="0"/>
          <p:nvPr/>
        </p:nvPicPr>
        <p:blipFill>
          <a:blip r:embed="rId5">
            <a:alphaModFix/>
          </a:blip>
          <a:stretch>
            <a:fillRect/>
          </a:stretch>
        </p:blipFill>
        <p:spPr>
          <a:xfrm>
            <a:off x="1909300" y="888300"/>
            <a:ext cx="649150" cy="649150"/>
          </a:xfrm>
          <a:prstGeom prst="rect">
            <a:avLst/>
          </a:prstGeom>
          <a:noFill/>
          <a:ln>
            <a:noFill/>
          </a:ln>
        </p:spPr>
      </p:pic>
      <p:sp>
        <p:nvSpPr>
          <p:cNvPr id="746" name="Google Shape;746;p71"/>
          <p:cNvSpPr/>
          <p:nvPr/>
        </p:nvSpPr>
        <p:spPr>
          <a:xfrm>
            <a:off x="2843700" y="8653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6"/>
              </a:rPr>
              <a:t>Dragonfire</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7"/>
              </a:rPr>
              <a:t>An open-source virtual assistant for Ubuntu based Linux distributions</a:t>
            </a:r>
            <a:endParaRPr b="1" sz="1000"/>
          </a:p>
        </p:txBody>
      </p:sp>
      <p:pic>
        <p:nvPicPr>
          <p:cNvPr id="747" name="Google Shape;747;p71"/>
          <p:cNvPicPr preferRelativeResize="0"/>
          <p:nvPr/>
        </p:nvPicPr>
        <p:blipFill>
          <a:blip r:embed="rId8">
            <a:alphaModFix/>
          </a:blip>
          <a:stretch>
            <a:fillRect/>
          </a:stretch>
        </p:blipFill>
        <p:spPr>
          <a:xfrm>
            <a:off x="4876174" y="888300"/>
            <a:ext cx="572700" cy="572700"/>
          </a:xfrm>
          <a:prstGeom prst="rect">
            <a:avLst/>
          </a:prstGeom>
          <a:noFill/>
          <a:ln>
            <a:noFill/>
          </a:ln>
        </p:spPr>
      </p:pic>
      <p:sp>
        <p:nvSpPr>
          <p:cNvPr id="748" name="Google Shape;748;p71"/>
          <p:cNvSpPr/>
          <p:nvPr/>
        </p:nvSpPr>
        <p:spPr>
          <a:xfrm>
            <a:off x="5749700" y="865325"/>
            <a:ext cx="26082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EpiTator</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0"/>
              </a:rPr>
              <a:t>Extracts case counts, resolved location/species/disease names, date ranges and more</a:t>
            </a:r>
            <a:endParaRPr b="1" sz="1000"/>
          </a:p>
        </p:txBody>
      </p:sp>
      <p:pic>
        <p:nvPicPr>
          <p:cNvPr id="749" name="Google Shape;749;p71"/>
          <p:cNvPicPr preferRelativeResize="0"/>
          <p:nvPr/>
        </p:nvPicPr>
        <p:blipFill>
          <a:blip r:embed="rId11">
            <a:alphaModFix/>
          </a:blip>
          <a:stretch>
            <a:fillRect/>
          </a:stretch>
        </p:blipFill>
        <p:spPr>
          <a:xfrm>
            <a:off x="7785200" y="836325"/>
            <a:ext cx="572700" cy="572700"/>
          </a:xfrm>
          <a:prstGeom prst="rect">
            <a:avLst/>
          </a:prstGeom>
          <a:noFill/>
          <a:ln>
            <a:noFill/>
          </a:ln>
        </p:spPr>
      </p:pic>
      <p:sp>
        <p:nvSpPr>
          <p:cNvPr id="750" name="Google Shape;750;p71"/>
          <p:cNvSpPr/>
          <p:nvPr/>
        </p:nvSpPr>
        <p:spPr>
          <a:xfrm>
            <a:off x="235500" y="2099625"/>
            <a:ext cx="23208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2"/>
              </a:rPr>
              <a:t>ExcelCy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3"/>
              </a:rPr>
              <a:t>Excel Integration with spaCy. Training NER using XLSX from PDF, DOCX, PPT, PNG or JPG.</a:t>
            </a:r>
            <a:endParaRPr b="1" sz="1000"/>
          </a:p>
        </p:txBody>
      </p:sp>
      <p:sp>
        <p:nvSpPr>
          <p:cNvPr id="751" name="Google Shape;751;p71"/>
          <p:cNvSpPr/>
          <p:nvPr/>
        </p:nvSpPr>
        <p:spPr>
          <a:xfrm>
            <a:off x="2843700" y="20083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14"/>
              </a:rPr>
              <a:t>explacy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5"/>
              </a:rPr>
              <a:t>A small tool that explains spaCy parse results</a:t>
            </a:r>
            <a:endParaRPr b="1" sz="1000"/>
          </a:p>
        </p:txBody>
      </p:sp>
      <p:pic>
        <p:nvPicPr>
          <p:cNvPr id="752" name="Google Shape;752;p71"/>
          <p:cNvPicPr preferRelativeResize="0"/>
          <p:nvPr/>
        </p:nvPicPr>
        <p:blipFill>
          <a:blip r:embed="rId16">
            <a:alphaModFix/>
          </a:blip>
          <a:stretch>
            <a:fillRect/>
          </a:stretch>
        </p:blipFill>
        <p:spPr>
          <a:xfrm>
            <a:off x="5007513" y="2175825"/>
            <a:ext cx="572700" cy="572700"/>
          </a:xfrm>
          <a:prstGeom prst="rect">
            <a:avLst/>
          </a:prstGeom>
          <a:noFill/>
          <a:ln>
            <a:noFill/>
          </a:ln>
        </p:spPr>
      </p:pic>
      <p:sp>
        <p:nvSpPr>
          <p:cNvPr id="753" name="Google Shape;753;p71"/>
          <p:cNvSpPr/>
          <p:nvPr/>
        </p:nvSpPr>
        <p:spPr>
          <a:xfrm>
            <a:off x="5814400" y="2160725"/>
            <a:ext cx="26958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7"/>
              </a:rPr>
              <a:t>gobbli</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8"/>
              </a:rPr>
              <a:t>Deep learning for text classification doesn't have to be scary</a:t>
            </a:r>
            <a:endParaRPr b="1" sz="1000"/>
          </a:p>
        </p:txBody>
      </p:sp>
      <p:pic>
        <p:nvPicPr>
          <p:cNvPr id="754" name="Google Shape;754;p71"/>
          <p:cNvPicPr preferRelativeResize="0"/>
          <p:nvPr/>
        </p:nvPicPr>
        <p:blipFill>
          <a:blip r:embed="rId19">
            <a:alphaModFix/>
          </a:blip>
          <a:stretch>
            <a:fillRect/>
          </a:stretch>
        </p:blipFill>
        <p:spPr>
          <a:xfrm>
            <a:off x="8108500" y="2142033"/>
            <a:ext cx="572700" cy="707042"/>
          </a:xfrm>
          <a:prstGeom prst="rect">
            <a:avLst/>
          </a:prstGeom>
          <a:noFill/>
          <a:ln>
            <a:noFill/>
          </a:ln>
        </p:spPr>
      </p:pic>
      <p:sp>
        <p:nvSpPr>
          <p:cNvPr id="755" name="Google Shape;755;p71"/>
          <p:cNvSpPr/>
          <p:nvPr/>
        </p:nvSpPr>
        <p:spPr>
          <a:xfrm>
            <a:off x="263300" y="3608525"/>
            <a:ext cx="23208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0"/>
              </a:rPr>
              <a:t>gracyql</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1"/>
              </a:rPr>
              <a:t>A thin GraphQL wrapper around spacy</a:t>
            </a:r>
            <a:endParaRPr b="1" sz="1000"/>
          </a:p>
        </p:txBody>
      </p:sp>
      <p:pic>
        <p:nvPicPr>
          <p:cNvPr id="756" name="Google Shape;756;p71"/>
          <p:cNvPicPr preferRelativeResize="0"/>
          <p:nvPr/>
        </p:nvPicPr>
        <p:blipFill>
          <a:blip r:embed="rId22">
            <a:alphaModFix/>
          </a:blip>
          <a:stretch>
            <a:fillRect/>
          </a:stretch>
        </p:blipFill>
        <p:spPr>
          <a:xfrm>
            <a:off x="1734475" y="3567525"/>
            <a:ext cx="649150" cy="649150"/>
          </a:xfrm>
          <a:prstGeom prst="rect">
            <a:avLst/>
          </a:prstGeom>
          <a:noFill/>
          <a:ln>
            <a:noFill/>
          </a:ln>
        </p:spPr>
      </p:pic>
      <p:sp>
        <p:nvSpPr>
          <p:cNvPr id="757" name="Google Shape;757;p71"/>
          <p:cNvSpPr/>
          <p:nvPr/>
        </p:nvSpPr>
        <p:spPr>
          <a:xfrm>
            <a:off x="2843700" y="35323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23"/>
              </a:rPr>
              <a:t>Graphbrain</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4"/>
              </a:rPr>
              <a:t>Automated meaning extraction and text understanding</a:t>
            </a:r>
            <a:endParaRPr b="1" sz="1000"/>
          </a:p>
        </p:txBody>
      </p:sp>
      <p:pic>
        <p:nvPicPr>
          <p:cNvPr id="758" name="Google Shape;758;p71"/>
          <p:cNvPicPr preferRelativeResize="0"/>
          <p:nvPr/>
        </p:nvPicPr>
        <p:blipFill>
          <a:blip r:embed="rId25">
            <a:alphaModFix/>
          </a:blip>
          <a:stretch>
            <a:fillRect/>
          </a:stretch>
        </p:blipFill>
        <p:spPr>
          <a:xfrm>
            <a:off x="4472800" y="3488925"/>
            <a:ext cx="846300" cy="880152"/>
          </a:xfrm>
          <a:prstGeom prst="rect">
            <a:avLst/>
          </a:prstGeom>
          <a:noFill/>
          <a:ln>
            <a:noFill/>
          </a:ln>
        </p:spPr>
      </p:pic>
      <p:sp>
        <p:nvSpPr>
          <p:cNvPr id="759" name="Google Shape;759;p71"/>
          <p:cNvSpPr/>
          <p:nvPr/>
        </p:nvSpPr>
        <p:spPr>
          <a:xfrm>
            <a:off x="5890600" y="3532325"/>
            <a:ext cx="26958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6"/>
              </a:rPr>
              <a:t>Holmes</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7"/>
              </a:rPr>
              <a:t>Information extraction from English and German texts based on predicate logic</a:t>
            </a:r>
            <a:endParaRPr b="1" sz="1000"/>
          </a:p>
        </p:txBody>
      </p:sp>
      <p:pic>
        <p:nvPicPr>
          <p:cNvPr id="760" name="Google Shape;760;p71"/>
          <p:cNvPicPr preferRelativeResize="0"/>
          <p:nvPr/>
        </p:nvPicPr>
        <p:blipFill>
          <a:blip r:embed="rId28">
            <a:alphaModFix/>
          </a:blip>
          <a:stretch>
            <a:fillRect/>
          </a:stretch>
        </p:blipFill>
        <p:spPr>
          <a:xfrm>
            <a:off x="7673225" y="3567525"/>
            <a:ext cx="846300" cy="649150"/>
          </a:xfrm>
          <a:prstGeom prst="rect">
            <a:avLst/>
          </a:prstGeom>
          <a:noFill/>
          <a:ln>
            <a:noFill/>
          </a:ln>
        </p:spPr>
      </p:pic>
      <p:sp>
        <p:nvSpPr>
          <p:cNvPr id="761" name="Google Shape;761;p7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cxnSp>
        <p:nvCxnSpPr>
          <p:cNvPr id="762" name="Google Shape;762;p71"/>
          <p:cNvCxnSpPr/>
          <p:nvPr/>
        </p:nvCxnSpPr>
        <p:spPr>
          <a:xfrm>
            <a:off x="2694325" y="1306425"/>
            <a:ext cx="13500" cy="3632400"/>
          </a:xfrm>
          <a:prstGeom prst="straightConnector1">
            <a:avLst/>
          </a:prstGeom>
          <a:noFill/>
          <a:ln cap="flat" cmpd="sng" w="9525">
            <a:solidFill>
              <a:schemeClr val="dk2"/>
            </a:solidFill>
            <a:prstDash val="dashDot"/>
            <a:round/>
            <a:headEnd len="med" w="med" type="none"/>
            <a:tailEnd len="med" w="med" type="none"/>
          </a:ln>
        </p:spPr>
      </p:cxnSp>
      <p:cxnSp>
        <p:nvCxnSpPr>
          <p:cNvPr id="763" name="Google Shape;763;p71"/>
          <p:cNvCxnSpPr/>
          <p:nvPr/>
        </p:nvCxnSpPr>
        <p:spPr>
          <a:xfrm>
            <a:off x="5666125" y="1306425"/>
            <a:ext cx="13500" cy="3632400"/>
          </a:xfrm>
          <a:prstGeom prst="straightConnector1">
            <a:avLst/>
          </a:prstGeom>
          <a:noFill/>
          <a:ln cap="flat" cmpd="sng" w="9525">
            <a:solidFill>
              <a:schemeClr val="dk2"/>
            </a:solidFill>
            <a:prstDash val="dashDot"/>
            <a:round/>
            <a:headEnd len="med" w="med" type="none"/>
            <a:tailEnd len="med" w="med" type="none"/>
          </a:ln>
        </p:spPr>
      </p:cxnSp>
      <p:cxnSp>
        <p:nvCxnSpPr>
          <p:cNvPr id="764" name="Google Shape;764;p71"/>
          <p:cNvCxnSpPr/>
          <p:nvPr/>
        </p:nvCxnSpPr>
        <p:spPr>
          <a:xfrm>
            <a:off x="313800" y="35100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765" name="Google Shape;765;p71"/>
          <p:cNvCxnSpPr/>
          <p:nvPr/>
        </p:nvCxnSpPr>
        <p:spPr>
          <a:xfrm>
            <a:off x="237600" y="21384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7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771" name="Google Shape;771;p72"/>
          <p:cNvSpPr/>
          <p:nvPr/>
        </p:nvSpPr>
        <p:spPr>
          <a:xfrm>
            <a:off x="311700" y="8653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5"/>
                </a:solidFill>
                <a:uFill>
                  <a:noFill/>
                </a:uFill>
                <a:hlinkClick r:id="rId3"/>
              </a:rPr>
              <a:t>lemminflect</a:t>
            </a:r>
            <a:endParaRPr b="1" sz="1000">
              <a:solidFill>
                <a:schemeClr val="accent5"/>
              </a:solidFill>
            </a:endParaRPr>
          </a:p>
          <a:p>
            <a:pPr indent="0" lvl="0" marL="0" rtl="0" algn="l">
              <a:lnSpc>
                <a:spcPct val="115000"/>
              </a:lnSpc>
              <a:spcBef>
                <a:spcPts val="1000"/>
              </a:spcBef>
              <a:spcAft>
                <a:spcPts val="1600"/>
              </a:spcAft>
              <a:buNone/>
            </a:pPr>
            <a:r>
              <a:rPr lang="en" sz="1100">
                <a:solidFill>
                  <a:schemeClr val="accent5"/>
                </a:solidFill>
                <a:uFill>
                  <a:noFill/>
                </a:uFill>
                <a:latin typeface="Roboto"/>
                <a:ea typeface="Roboto"/>
                <a:cs typeface="Roboto"/>
                <a:sym typeface="Roboto"/>
                <a:hlinkClick r:id="rId4"/>
              </a:rPr>
              <a:t>A Python module for English lemmatization and inflection</a:t>
            </a:r>
            <a:endParaRPr b="1" sz="1000"/>
          </a:p>
        </p:txBody>
      </p:sp>
      <p:pic>
        <p:nvPicPr>
          <p:cNvPr id="772" name="Google Shape;772;p72"/>
          <p:cNvPicPr preferRelativeResize="0"/>
          <p:nvPr/>
        </p:nvPicPr>
        <p:blipFill>
          <a:blip r:embed="rId5">
            <a:alphaModFix/>
          </a:blip>
          <a:stretch>
            <a:fillRect/>
          </a:stretch>
        </p:blipFill>
        <p:spPr>
          <a:xfrm>
            <a:off x="2440650" y="1017725"/>
            <a:ext cx="572700" cy="572700"/>
          </a:xfrm>
          <a:prstGeom prst="rect">
            <a:avLst/>
          </a:prstGeom>
          <a:noFill/>
          <a:ln>
            <a:noFill/>
          </a:ln>
        </p:spPr>
      </p:pic>
      <p:sp>
        <p:nvSpPr>
          <p:cNvPr id="773" name="Google Shape;773;p72"/>
          <p:cNvSpPr/>
          <p:nvPr/>
        </p:nvSpPr>
        <p:spPr>
          <a:xfrm>
            <a:off x="3283500" y="865325"/>
            <a:ext cx="248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6"/>
              </a:rPr>
              <a:t>Lemmy</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7"/>
              </a:rPr>
              <a:t>A Danish lemmatizer</a:t>
            </a:r>
            <a:endParaRPr b="1" sz="1000"/>
          </a:p>
        </p:txBody>
      </p:sp>
      <p:pic>
        <p:nvPicPr>
          <p:cNvPr id="774" name="Google Shape;774;p72"/>
          <p:cNvPicPr preferRelativeResize="0"/>
          <p:nvPr/>
        </p:nvPicPr>
        <p:blipFill>
          <a:blip r:embed="rId8">
            <a:alphaModFix/>
          </a:blip>
          <a:stretch>
            <a:fillRect/>
          </a:stretch>
        </p:blipFill>
        <p:spPr>
          <a:xfrm>
            <a:off x="5513750" y="967725"/>
            <a:ext cx="434625" cy="434625"/>
          </a:xfrm>
          <a:prstGeom prst="rect">
            <a:avLst/>
          </a:prstGeom>
          <a:noFill/>
          <a:ln>
            <a:noFill/>
          </a:ln>
        </p:spPr>
      </p:pic>
      <p:sp>
        <p:nvSpPr>
          <p:cNvPr id="775" name="Google Shape;775;p72"/>
          <p:cNvSpPr/>
          <p:nvPr/>
        </p:nvSpPr>
        <p:spPr>
          <a:xfrm>
            <a:off x="6255300" y="865325"/>
            <a:ext cx="2666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Ludwig</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0"/>
              </a:rPr>
              <a:t>A code-free deep learning toolbox</a:t>
            </a:r>
            <a:endParaRPr b="1" sz="1000"/>
          </a:p>
        </p:txBody>
      </p:sp>
      <p:pic>
        <p:nvPicPr>
          <p:cNvPr id="776" name="Google Shape;776;p72"/>
          <p:cNvPicPr preferRelativeResize="0"/>
          <p:nvPr/>
        </p:nvPicPr>
        <p:blipFill>
          <a:blip r:embed="rId11">
            <a:alphaModFix/>
          </a:blip>
          <a:stretch>
            <a:fillRect/>
          </a:stretch>
        </p:blipFill>
        <p:spPr>
          <a:xfrm>
            <a:off x="8079475" y="893400"/>
            <a:ext cx="572700" cy="572700"/>
          </a:xfrm>
          <a:prstGeom prst="rect">
            <a:avLst/>
          </a:prstGeom>
          <a:noFill/>
          <a:ln>
            <a:noFill/>
          </a:ln>
        </p:spPr>
      </p:pic>
      <p:sp>
        <p:nvSpPr>
          <p:cNvPr id="777" name="Google Shape;777;p72"/>
          <p:cNvSpPr/>
          <p:nvPr/>
        </p:nvSpPr>
        <p:spPr>
          <a:xfrm>
            <a:off x="311700" y="20083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2"/>
              </a:rPr>
              <a:t>Rule-based Matcher Explorer</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3"/>
              </a:rPr>
              <a:t>Test spaCy's rule-based Matcher by creating token patterns interactively</a:t>
            </a:r>
            <a:endParaRPr b="1" sz="1000"/>
          </a:p>
        </p:txBody>
      </p:sp>
      <p:pic>
        <p:nvPicPr>
          <p:cNvPr id="778" name="Google Shape;778;p72"/>
          <p:cNvPicPr preferRelativeResize="0"/>
          <p:nvPr/>
        </p:nvPicPr>
        <p:blipFill>
          <a:blip r:embed="rId14">
            <a:alphaModFix/>
          </a:blip>
          <a:stretch>
            <a:fillRect/>
          </a:stretch>
        </p:blipFill>
        <p:spPr>
          <a:xfrm>
            <a:off x="2578725" y="2008325"/>
            <a:ext cx="434625" cy="434625"/>
          </a:xfrm>
          <a:prstGeom prst="rect">
            <a:avLst/>
          </a:prstGeom>
          <a:noFill/>
          <a:ln>
            <a:noFill/>
          </a:ln>
        </p:spPr>
      </p:pic>
      <p:sp>
        <p:nvSpPr>
          <p:cNvPr id="779" name="Google Shape;779;p72"/>
          <p:cNvSpPr/>
          <p:nvPr/>
        </p:nvSpPr>
        <p:spPr>
          <a:xfrm>
            <a:off x="3283500" y="20083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MLflow</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6"/>
              </a:rPr>
              <a:t>An open source platform for the machine learning lifecycle</a:t>
            </a:r>
            <a:endParaRPr b="1" sz="1000"/>
          </a:p>
        </p:txBody>
      </p:sp>
      <p:pic>
        <p:nvPicPr>
          <p:cNvPr id="780" name="Google Shape;780;p72"/>
          <p:cNvPicPr preferRelativeResize="0"/>
          <p:nvPr/>
        </p:nvPicPr>
        <p:blipFill>
          <a:blip r:embed="rId17">
            <a:alphaModFix/>
          </a:blip>
          <a:stretch>
            <a:fillRect/>
          </a:stretch>
        </p:blipFill>
        <p:spPr>
          <a:xfrm>
            <a:off x="5106073" y="2139549"/>
            <a:ext cx="842301" cy="324564"/>
          </a:xfrm>
          <a:prstGeom prst="rect">
            <a:avLst/>
          </a:prstGeom>
          <a:noFill/>
          <a:ln>
            <a:noFill/>
          </a:ln>
        </p:spPr>
      </p:pic>
      <p:sp>
        <p:nvSpPr>
          <p:cNvPr id="781" name="Google Shape;781;p72"/>
          <p:cNvSpPr/>
          <p:nvPr/>
        </p:nvSpPr>
        <p:spPr>
          <a:xfrm>
            <a:off x="6255300" y="20083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8"/>
              </a:rPr>
              <a:t>mordecai</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9"/>
              </a:rPr>
              <a:t>Full text geoparsing using spaCy, Geonames and Keras</a:t>
            </a:r>
            <a:endParaRPr b="1" sz="1000"/>
          </a:p>
        </p:txBody>
      </p:sp>
      <p:pic>
        <p:nvPicPr>
          <p:cNvPr id="782" name="Google Shape;782;p72"/>
          <p:cNvPicPr preferRelativeResize="0"/>
          <p:nvPr/>
        </p:nvPicPr>
        <p:blipFill>
          <a:blip r:embed="rId20">
            <a:alphaModFix/>
          </a:blip>
          <a:stretch>
            <a:fillRect/>
          </a:stretch>
        </p:blipFill>
        <p:spPr>
          <a:xfrm>
            <a:off x="8079475" y="1939288"/>
            <a:ext cx="572700" cy="572700"/>
          </a:xfrm>
          <a:prstGeom prst="rect">
            <a:avLst/>
          </a:prstGeom>
          <a:noFill/>
          <a:ln>
            <a:noFill/>
          </a:ln>
        </p:spPr>
      </p:pic>
      <p:sp>
        <p:nvSpPr>
          <p:cNvPr id="783" name="Google Shape;783;p72"/>
          <p:cNvSpPr/>
          <p:nvPr/>
        </p:nvSpPr>
        <p:spPr>
          <a:xfrm>
            <a:off x="301500" y="3188700"/>
            <a:ext cx="2567400" cy="117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1"/>
              </a:rPr>
              <a:t>negspaCy</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22"/>
              </a:rPr>
              <a:t>spaCy pipeline object for negating concepts in text based on the NegEx algorithm.</a:t>
            </a:r>
            <a:endParaRPr b="1" sz="1000"/>
          </a:p>
        </p:txBody>
      </p:sp>
      <p:pic>
        <p:nvPicPr>
          <p:cNvPr id="784" name="Google Shape;784;p72"/>
          <p:cNvPicPr preferRelativeResize="0"/>
          <p:nvPr/>
        </p:nvPicPr>
        <p:blipFill>
          <a:blip r:embed="rId23">
            <a:alphaModFix/>
          </a:blip>
          <a:stretch>
            <a:fillRect/>
          </a:stretch>
        </p:blipFill>
        <p:spPr>
          <a:xfrm>
            <a:off x="2578725" y="3127075"/>
            <a:ext cx="434625" cy="434625"/>
          </a:xfrm>
          <a:prstGeom prst="rect">
            <a:avLst/>
          </a:prstGeom>
          <a:noFill/>
          <a:ln>
            <a:noFill/>
          </a:ln>
        </p:spPr>
      </p:pic>
      <p:sp>
        <p:nvSpPr>
          <p:cNvPr id="785" name="Google Shape;785;p72"/>
          <p:cNvSpPr/>
          <p:nvPr/>
        </p:nvSpPr>
        <p:spPr>
          <a:xfrm>
            <a:off x="3273300" y="31887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4"/>
              </a:rPr>
              <a:t>neuralcoref</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25"/>
              </a:rPr>
              <a:t>State-of-the-art coreference resolution based on neural nets and spaCy</a:t>
            </a:r>
            <a:endParaRPr b="1" sz="1000"/>
          </a:p>
        </p:txBody>
      </p:sp>
      <p:pic>
        <p:nvPicPr>
          <p:cNvPr id="786" name="Google Shape;786;p72"/>
          <p:cNvPicPr preferRelativeResize="0"/>
          <p:nvPr/>
        </p:nvPicPr>
        <p:blipFill>
          <a:blip r:embed="rId26">
            <a:alphaModFix/>
          </a:blip>
          <a:stretch>
            <a:fillRect/>
          </a:stretch>
        </p:blipFill>
        <p:spPr>
          <a:xfrm>
            <a:off x="5410948" y="3125123"/>
            <a:ext cx="572700" cy="572700"/>
          </a:xfrm>
          <a:prstGeom prst="rect">
            <a:avLst/>
          </a:prstGeom>
          <a:noFill/>
          <a:ln>
            <a:noFill/>
          </a:ln>
        </p:spPr>
      </p:pic>
      <p:sp>
        <p:nvSpPr>
          <p:cNvPr id="787" name="Google Shape;787;p72"/>
          <p:cNvSpPr/>
          <p:nvPr/>
        </p:nvSpPr>
        <p:spPr>
          <a:xfrm>
            <a:off x="6245100" y="31125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7"/>
              </a:rPr>
              <a:t>Neuralcoref Visualizer</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28"/>
              </a:rPr>
              <a:t>State-of-the-art coreference resolution based on neural nets and spaCy</a:t>
            </a:r>
            <a:endParaRPr b="1" sz="1000"/>
          </a:p>
        </p:txBody>
      </p:sp>
      <p:pic>
        <p:nvPicPr>
          <p:cNvPr id="788" name="Google Shape;788;p72"/>
          <p:cNvPicPr preferRelativeResize="0"/>
          <p:nvPr/>
        </p:nvPicPr>
        <p:blipFill>
          <a:blip r:embed="rId26">
            <a:alphaModFix/>
          </a:blip>
          <a:stretch>
            <a:fillRect/>
          </a:stretch>
        </p:blipFill>
        <p:spPr>
          <a:xfrm>
            <a:off x="8154148" y="3125123"/>
            <a:ext cx="572700" cy="572700"/>
          </a:xfrm>
          <a:prstGeom prst="rect">
            <a:avLst/>
          </a:prstGeom>
          <a:noFill/>
          <a:ln>
            <a:noFill/>
          </a:ln>
        </p:spPr>
      </p:pic>
      <p:sp>
        <p:nvSpPr>
          <p:cNvPr id="789" name="Google Shape;789;p72"/>
          <p:cNvSpPr txBox="1"/>
          <p:nvPr/>
        </p:nvSpPr>
        <p:spPr>
          <a:xfrm>
            <a:off x="301500" y="4126950"/>
            <a:ext cx="3000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9"/>
              </a:rPr>
              <a:t>NeuroNER</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30"/>
              </a:rPr>
              <a:t>Named-entity recognition using neural networks</a:t>
            </a:r>
            <a:endParaRPr/>
          </a:p>
        </p:txBody>
      </p:sp>
      <p:sp>
        <p:nvSpPr>
          <p:cNvPr id="790" name="Google Shape;790;p72"/>
          <p:cNvSpPr txBox="1"/>
          <p:nvPr/>
        </p:nvSpPr>
        <p:spPr>
          <a:xfrm>
            <a:off x="3273300" y="4279350"/>
            <a:ext cx="2751000" cy="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1"/>
              </a:rPr>
              <a:t>NLPre</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32"/>
              </a:rPr>
              <a:t>Natural Language Preprocessing Library for health data and more</a:t>
            </a:r>
            <a:endParaRPr/>
          </a:p>
        </p:txBody>
      </p:sp>
      <p:sp>
        <p:nvSpPr>
          <p:cNvPr id="791" name="Google Shape;791;p72"/>
          <p:cNvSpPr txBox="1"/>
          <p:nvPr/>
        </p:nvSpPr>
        <p:spPr>
          <a:xfrm>
            <a:off x="6255300" y="4279350"/>
            <a:ext cx="2751000" cy="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3"/>
              </a:rPr>
              <a:t>Numeric Fused-Head</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34"/>
              </a:rPr>
              <a:t>Numeric Fused-Head </a:t>
            </a:r>
            <a:r>
              <a:rPr lang="en" sz="1100">
                <a:solidFill>
                  <a:schemeClr val="hlink"/>
                </a:solidFill>
                <a:uFill>
                  <a:noFill/>
                </a:uFill>
                <a:latin typeface="Roboto"/>
                <a:ea typeface="Roboto"/>
                <a:cs typeface="Roboto"/>
                <a:sym typeface="Roboto"/>
                <a:hlinkClick r:id="rId35"/>
              </a:rPr>
              <a:t>Identification</a:t>
            </a:r>
            <a:r>
              <a:rPr lang="en" sz="1100">
                <a:solidFill>
                  <a:schemeClr val="hlink"/>
                </a:solidFill>
                <a:uFill>
                  <a:noFill/>
                </a:uFill>
                <a:latin typeface="Roboto"/>
                <a:ea typeface="Roboto"/>
                <a:cs typeface="Roboto"/>
                <a:sym typeface="Roboto"/>
                <a:hlinkClick r:id="rId36"/>
              </a:rPr>
              <a:t> and Resolution in English</a:t>
            </a:r>
            <a:endParaRPr/>
          </a:p>
        </p:txBody>
      </p:sp>
      <p:cxnSp>
        <p:nvCxnSpPr>
          <p:cNvPr id="792" name="Google Shape;792;p72"/>
          <p:cNvCxnSpPr/>
          <p:nvPr/>
        </p:nvCxnSpPr>
        <p:spPr>
          <a:xfrm>
            <a:off x="31587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793" name="Google Shape;793;p72"/>
          <p:cNvCxnSpPr/>
          <p:nvPr/>
        </p:nvCxnSpPr>
        <p:spPr>
          <a:xfrm>
            <a:off x="6038025" y="964400"/>
            <a:ext cx="22500" cy="3974400"/>
          </a:xfrm>
          <a:prstGeom prst="straightConnector1">
            <a:avLst/>
          </a:prstGeom>
          <a:noFill/>
          <a:ln cap="flat" cmpd="sng" w="9525">
            <a:solidFill>
              <a:schemeClr val="dk2"/>
            </a:solidFill>
            <a:prstDash val="dashDot"/>
            <a:round/>
            <a:headEnd len="med" w="med" type="none"/>
            <a:tailEnd len="med" w="med" type="none"/>
          </a:ln>
        </p:spPr>
      </p:cxnSp>
      <p:cxnSp>
        <p:nvCxnSpPr>
          <p:cNvPr id="794" name="Google Shape;794;p72"/>
          <p:cNvCxnSpPr/>
          <p:nvPr/>
        </p:nvCxnSpPr>
        <p:spPr>
          <a:xfrm>
            <a:off x="237600" y="19098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795" name="Google Shape;795;p72"/>
          <p:cNvCxnSpPr/>
          <p:nvPr/>
        </p:nvCxnSpPr>
        <p:spPr>
          <a:xfrm>
            <a:off x="237600" y="30528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796" name="Google Shape;796;p72"/>
          <p:cNvCxnSpPr/>
          <p:nvPr/>
        </p:nvCxnSpPr>
        <p:spPr>
          <a:xfrm>
            <a:off x="237600" y="41958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19"/>
          <p:cNvPicPr preferRelativeResize="0"/>
          <p:nvPr/>
        </p:nvPicPr>
        <p:blipFill rotWithShape="1">
          <a:blip r:embed="rId3">
            <a:alphaModFix/>
          </a:blip>
          <a:srcRect b="0" l="0" r="44644" t="0"/>
          <a:stretch/>
        </p:blipFill>
        <p:spPr>
          <a:xfrm>
            <a:off x="2526038" y="145500"/>
            <a:ext cx="1495750" cy="1060000"/>
          </a:xfrm>
          <a:prstGeom prst="rect">
            <a:avLst/>
          </a:prstGeom>
          <a:noFill/>
          <a:ln>
            <a:noFill/>
          </a:ln>
        </p:spPr>
      </p:pic>
      <p:pic>
        <p:nvPicPr>
          <p:cNvPr id="187" name="Google Shape;187;p19"/>
          <p:cNvPicPr preferRelativeResize="0"/>
          <p:nvPr/>
        </p:nvPicPr>
        <p:blipFill rotWithShape="1">
          <a:blip r:embed="rId4">
            <a:alphaModFix/>
          </a:blip>
          <a:srcRect b="0" l="0" r="44589" t="0"/>
          <a:stretch/>
        </p:blipFill>
        <p:spPr>
          <a:xfrm>
            <a:off x="1330925" y="971063"/>
            <a:ext cx="1495739" cy="1060025"/>
          </a:xfrm>
          <a:prstGeom prst="rect">
            <a:avLst/>
          </a:prstGeom>
          <a:noFill/>
          <a:ln>
            <a:noFill/>
          </a:ln>
        </p:spPr>
      </p:pic>
      <p:pic>
        <p:nvPicPr>
          <p:cNvPr id="188" name="Google Shape;188;p19"/>
          <p:cNvPicPr preferRelativeResize="0"/>
          <p:nvPr/>
        </p:nvPicPr>
        <p:blipFill rotWithShape="1">
          <a:blip r:embed="rId5">
            <a:alphaModFix/>
          </a:blip>
          <a:srcRect b="0" l="0" r="0" t="0"/>
          <a:stretch/>
        </p:blipFill>
        <p:spPr>
          <a:xfrm>
            <a:off x="3527375" y="2071875"/>
            <a:ext cx="5616626" cy="2973800"/>
          </a:xfrm>
          <a:prstGeom prst="rect">
            <a:avLst/>
          </a:prstGeom>
          <a:noFill/>
          <a:ln>
            <a:noFill/>
          </a:ln>
        </p:spPr>
      </p:pic>
      <p:pic>
        <p:nvPicPr>
          <p:cNvPr id="189" name="Google Shape;189;p19"/>
          <p:cNvPicPr preferRelativeResize="0"/>
          <p:nvPr/>
        </p:nvPicPr>
        <p:blipFill rotWithShape="1">
          <a:blip r:embed="rId6">
            <a:alphaModFix/>
          </a:blip>
          <a:srcRect b="8433" l="0" r="13051" t="0"/>
          <a:stretch/>
        </p:blipFill>
        <p:spPr>
          <a:xfrm>
            <a:off x="0" y="2071875"/>
            <a:ext cx="3527375" cy="2973800"/>
          </a:xfrm>
          <a:prstGeom prst="rect">
            <a:avLst/>
          </a:prstGeom>
          <a:noFill/>
          <a:ln>
            <a:noFill/>
          </a:ln>
        </p:spPr>
      </p:pic>
      <p:pic>
        <p:nvPicPr>
          <p:cNvPr id="190" name="Google Shape;190;p19"/>
          <p:cNvPicPr preferRelativeResize="0"/>
          <p:nvPr/>
        </p:nvPicPr>
        <p:blipFill rotWithShape="1">
          <a:blip r:embed="rId7">
            <a:alphaModFix/>
          </a:blip>
          <a:srcRect b="0" l="0" r="0" t="0"/>
          <a:stretch/>
        </p:blipFill>
        <p:spPr>
          <a:xfrm>
            <a:off x="4262507" y="114300"/>
            <a:ext cx="739268" cy="1122400"/>
          </a:xfrm>
          <a:prstGeom prst="rect">
            <a:avLst/>
          </a:prstGeom>
          <a:noFill/>
          <a:ln>
            <a:noFill/>
          </a:ln>
        </p:spPr>
      </p:pic>
      <p:pic>
        <p:nvPicPr>
          <p:cNvPr id="191" name="Google Shape;191;p19"/>
          <p:cNvPicPr preferRelativeResize="0"/>
          <p:nvPr/>
        </p:nvPicPr>
        <p:blipFill rotWithShape="1">
          <a:blip r:embed="rId8">
            <a:alphaModFix/>
          </a:blip>
          <a:srcRect b="0" l="0" r="0" t="0"/>
          <a:stretch/>
        </p:blipFill>
        <p:spPr>
          <a:xfrm>
            <a:off x="-7224" y="930265"/>
            <a:ext cx="978375" cy="1142601"/>
          </a:xfrm>
          <a:prstGeom prst="rect">
            <a:avLst/>
          </a:prstGeom>
          <a:noFill/>
          <a:ln>
            <a:noFill/>
          </a:ln>
        </p:spPr>
      </p:pic>
      <p:pic>
        <p:nvPicPr>
          <p:cNvPr id="192" name="Google Shape;192;p19"/>
          <p:cNvPicPr preferRelativeResize="0"/>
          <p:nvPr/>
        </p:nvPicPr>
        <p:blipFill rotWithShape="1">
          <a:blip r:embed="rId9">
            <a:alphaModFix/>
          </a:blip>
          <a:srcRect b="0" l="0" r="0" t="0"/>
          <a:stretch/>
        </p:blipFill>
        <p:spPr>
          <a:xfrm>
            <a:off x="6065930" y="52086"/>
            <a:ext cx="2562225" cy="1781175"/>
          </a:xfrm>
          <a:prstGeom prst="rect">
            <a:avLst/>
          </a:prstGeom>
          <a:noFill/>
          <a:ln>
            <a:noFill/>
          </a:ln>
        </p:spPr>
      </p:pic>
      <p:pic>
        <p:nvPicPr>
          <p:cNvPr descr="A close up of a logo&#10;&#10;Description generated with high confidence" id="193" name="Google Shape;193;p19"/>
          <p:cNvPicPr preferRelativeResize="0"/>
          <p:nvPr/>
        </p:nvPicPr>
        <p:blipFill rotWithShape="1">
          <a:blip r:embed="rId10">
            <a:alphaModFix/>
          </a:blip>
          <a:srcRect b="0" l="0" r="0" t="0"/>
          <a:stretch/>
        </p:blipFill>
        <p:spPr>
          <a:xfrm>
            <a:off x="1369284" y="52082"/>
            <a:ext cx="916035" cy="878201"/>
          </a:xfrm>
          <a:prstGeom prst="rect">
            <a:avLst/>
          </a:prstGeom>
          <a:noFill/>
          <a:ln>
            <a:noFill/>
          </a:ln>
        </p:spPr>
      </p:pic>
      <p:pic>
        <p:nvPicPr>
          <p:cNvPr id="194" name="Google Shape;194;p19"/>
          <p:cNvPicPr preferRelativeResize="0"/>
          <p:nvPr/>
        </p:nvPicPr>
        <p:blipFill rotWithShape="1">
          <a:blip r:embed="rId11">
            <a:alphaModFix/>
          </a:blip>
          <a:srcRect b="0" l="0" r="0" t="0"/>
          <a:stretch/>
        </p:blipFill>
        <p:spPr>
          <a:xfrm>
            <a:off x="-7223" y="-70015"/>
            <a:ext cx="1272405" cy="1122400"/>
          </a:xfrm>
          <a:prstGeom prst="rect">
            <a:avLst/>
          </a:prstGeom>
          <a:noFill/>
          <a:ln>
            <a:noFill/>
          </a:ln>
        </p:spPr>
      </p:pic>
      <p:pic>
        <p:nvPicPr>
          <p:cNvPr id="195" name="Google Shape;195;p19"/>
          <p:cNvPicPr preferRelativeResize="0"/>
          <p:nvPr/>
        </p:nvPicPr>
        <p:blipFill rotWithShape="1">
          <a:blip r:embed="rId12">
            <a:alphaModFix/>
          </a:blip>
          <a:srcRect b="20126" l="29033" r="31791" t="23904"/>
          <a:stretch/>
        </p:blipFill>
        <p:spPr>
          <a:xfrm>
            <a:off x="5239850" y="787081"/>
            <a:ext cx="1052625" cy="1244000"/>
          </a:xfrm>
          <a:prstGeom prst="rect">
            <a:avLst/>
          </a:prstGeom>
          <a:noFill/>
          <a:ln>
            <a:noFill/>
          </a:ln>
        </p:spPr>
      </p:pic>
      <p:pic>
        <p:nvPicPr>
          <p:cNvPr id="196" name="Google Shape;196;p19"/>
          <p:cNvPicPr preferRelativeResize="0"/>
          <p:nvPr/>
        </p:nvPicPr>
        <p:blipFill rotWithShape="1">
          <a:blip r:embed="rId13">
            <a:alphaModFix/>
          </a:blip>
          <a:srcRect b="0" l="0" r="0" t="0"/>
          <a:stretch/>
        </p:blipFill>
        <p:spPr>
          <a:xfrm>
            <a:off x="7832275" y="783250"/>
            <a:ext cx="1214750" cy="878200"/>
          </a:xfrm>
          <a:prstGeom prst="rect">
            <a:avLst/>
          </a:prstGeom>
          <a:noFill/>
          <a:ln>
            <a:noFill/>
          </a:ln>
        </p:spPr>
      </p:pic>
      <p:grpSp>
        <p:nvGrpSpPr>
          <p:cNvPr id="197" name="Google Shape;197;p19"/>
          <p:cNvGrpSpPr/>
          <p:nvPr/>
        </p:nvGrpSpPr>
        <p:grpSpPr>
          <a:xfrm>
            <a:off x="-302" y="4640476"/>
            <a:ext cx="2655502" cy="385433"/>
            <a:chOff x="8734087" y="139781"/>
            <a:chExt cx="3018988" cy="539444"/>
          </a:xfrm>
        </p:grpSpPr>
        <p:grpSp>
          <p:nvGrpSpPr>
            <p:cNvPr id="198" name="Google Shape;198;p19"/>
            <p:cNvGrpSpPr/>
            <p:nvPr/>
          </p:nvGrpSpPr>
          <p:grpSpPr>
            <a:xfrm rot="-2700000">
              <a:off x="8813603" y="218265"/>
              <a:ext cx="380412" cy="382477"/>
              <a:chOff x="916627" y="3654282"/>
              <a:chExt cx="1174126" cy="1180497"/>
            </a:xfrm>
          </p:grpSpPr>
          <p:sp>
            <p:nvSpPr>
              <p:cNvPr id="199" name="Google Shape;199;p19"/>
              <p:cNvSpPr/>
              <p:nvPr/>
            </p:nvSpPr>
            <p:spPr>
              <a:xfrm>
                <a:off x="916627" y="3654282"/>
                <a:ext cx="586634" cy="749351"/>
              </a:xfrm>
              <a:custGeom>
                <a:rect b="b" l="l" r="r" t="t"/>
                <a:pathLst>
                  <a:path extrusionOk="0" h="1263" w="990">
                    <a:moveTo>
                      <a:pt x="307" y="1092"/>
                    </a:moveTo>
                    <a:cubicBezTo>
                      <a:pt x="307" y="1187"/>
                      <a:pt x="384" y="1263"/>
                      <a:pt x="478" y="1263"/>
                    </a:cubicBezTo>
                    <a:cubicBezTo>
                      <a:pt x="572" y="1263"/>
                      <a:pt x="649" y="1187"/>
                      <a:pt x="649" y="1092"/>
                    </a:cubicBezTo>
                    <a:cubicBezTo>
                      <a:pt x="649" y="1055"/>
                      <a:pt x="637" y="1019"/>
                      <a:pt x="615" y="990"/>
                    </a:cubicBezTo>
                    <a:cubicBezTo>
                      <a:pt x="990" y="990"/>
                      <a:pt x="990" y="990"/>
                      <a:pt x="990" y="990"/>
                    </a:cubicBezTo>
                    <a:cubicBezTo>
                      <a:pt x="990" y="615"/>
                      <a:pt x="990" y="615"/>
                      <a:pt x="990" y="615"/>
                    </a:cubicBezTo>
                    <a:cubicBezTo>
                      <a:pt x="961" y="637"/>
                      <a:pt x="925" y="649"/>
                      <a:pt x="888" y="649"/>
                    </a:cubicBezTo>
                    <a:cubicBezTo>
                      <a:pt x="793" y="649"/>
                      <a:pt x="717" y="572"/>
                      <a:pt x="717" y="478"/>
                    </a:cubicBezTo>
                    <a:cubicBezTo>
                      <a:pt x="717" y="384"/>
                      <a:pt x="793" y="307"/>
                      <a:pt x="888" y="307"/>
                    </a:cubicBezTo>
                    <a:cubicBezTo>
                      <a:pt x="925" y="307"/>
                      <a:pt x="961" y="319"/>
                      <a:pt x="990" y="341"/>
                    </a:cubicBezTo>
                    <a:cubicBezTo>
                      <a:pt x="990" y="0"/>
                      <a:pt x="990" y="0"/>
                      <a:pt x="990" y="0"/>
                    </a:cubicBezTo>
                    <a:cubicBezTo>
                      <a:pt x="0" y="0"/>
                      <a:pt x="0" y="0"/>
                      <a:pt x="0" y="0"/>
                    </a:cubicBezTo>
                    <a:cubicBezTo>
                      <a:pt x="0" y="990"/>
                      <a:pt x="0" y="990"/>
                      <a:pt x="0" y="990"/>
                    </a:cubicBezTo>
                    <a:cubicBezTo>
                      <a:pt x="341" y="990"/>
                      <a:pt x="341" y="990"/>
                      <a:pt x="341" y="990"/>
                    </a:cubicBezTo>
                    <a:cubicBezTo>
                      <a:pt x="319" y="1019"/>
                      <a:pt x="307" y="1055"/>
                      <a:pt x="307" y="1092"/>
                    </a:cubicBezTo>
                    <a:close/>
                  </a:path>
                </a:pathLst>
              </a:custGeom>
              <a:solidFill>
                <a:srgbClr val="0082C0"/>
              </a:solidFill>
              <a:ln cap="flat" cmpd="sng" w="9525">
                <a:solidFill>
                  <a:srgbClr val="0082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200" name="Google Shape;200;p19"/>
              <p:cNvSpPr/>
              <p:nvPr/>
            </p:nvSpPr>
            <p:spPr>
              <a:xfrm>
                <a:off x="916627" y="4248145"/>
                <a:ext cx="748495" cy="586634"/>
              </a:xfrm>
              <a:custGeom>
                <a:rect b="b" l="l" r="r" t="t"/>
                <a:pathLst>
                  <a:path extrusionOk="0" h="990" w="1263">
                    <a:moveTo>
                      <a:pt x="1092" y="683"/>
                    </a:moveTo>
                    <a:cubicBezTo>
                      <a:pt x="1187" y="683"/>
                      <a:pt x="1263" y="606"/>
                      <a:pt x="1263" y="512"/>
                    </a:cubicBezTo>
                    <a:cubicBezTo>
                      <a:pt x="1263" y="418"/>
                      <a:pt x="1187" y="341"/>
                      <a:pt x="1092" y="341"/>
                    </a:cubicBezTo>
                    <a:cubicBezTo>
                      <a:pt x="1055" y="341"/>
                      <a:pt x="1019" y="353"/>
                      <a:pt x="990" y="375"/>
                    </a:cubicBezTo>
                    <a:cubicBezTo>
                      <a:pt x="990" y="0"/>
                      <a:pt x="990" y="0"/>
                      <a:pt x="990" y="0"/>
                    </a:cubicBezTo>
                    <a:cubicBezTo>
                      <a:pt x="615" y="0"/>
                      <a:pt x="615" y="0"/>
                      <a:pt x="615" y="0"/>
                    </a:cubicBezTo>
                    <a:cubicBezTo>
                      <a:pt x="637" y="29"/>
                      <a:pt x="649" y="65"/>
                      <a:pt x="649" y="102"/>
                    </a:cubicBezTo>
                    <a:cubicBezTo>
                      <a:pt x="649" y="197"/>
                      <a:pt x="572" y="273"/>
                      <a:pt x="478" y="273"/>
                    </a:cubicBezTo>
                    <a:cubicBezTo>
                      <a:pt x="384" y="273"/>
                      <a:pt x="307" y="197"/>
                      <a:pt x="307" y="102"/>
                    </a:cubicBezTo>
                    <a:cubicBezTo>
                      <a:pt x="307" y="65"/>
                      <a:pt x="319" y="29"/>
                      <a:pt x="341" y="0"/>
                    </a:cubicBezTo>
                    <a:cubicBezTo>
                      <a:pt x="0" y="0"/>
                      <a:pt x="0" y="0"/>
                      <a:pt x="0" y="0"/>
                    </a:cubicBezTo>
                    <a:cubicBezTo>
                      <a:pt x="0" y="990"/>
                      <a:pt x="0" y="990"/>
                      <a:pt x="0" y="990"/>
                    </a:cubicBezTo>
                    <a:cubicBezTo>
                      <a:pt x="990" y="990"/>
                      <a:pt x="990" y="990"/>
                      <a:pt x="990" y="990"/>
                    </a:cubicBezTo>
                    <a:cubicBezTo>
                      <a:pt x="990" y="649"/>
                      <a:pt x="990" y="649"/>
                      <a:pt x="990" y="649"/>
                    </a:cubicBezTo>
                    <a:cubicBezTo>
                      <a:pt x="1019" y="671"/>
                      <a:pt x="1055" y="683"/>
                      <a:pt x="1092" y="683"/>
                    </a:cubicBezTo>
                    <a:close/>
                  </a:path>
                </a:pathLst>
              </a:custGeom>
              <a:solidFill>
                <a:srgbClr val="FFC432"/>
              </a:solidFill>
              <a:ln cap="flat" cmpd="sng" w="9525">
                <a:solidFill>
                  <a:srgbClr val="FFC4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201" name="Google Shape;201;p19"/>
              <p:cNvSpPr/>
              <p:nvPr/>
            </p:nvSpPr>
            <p:spPr>
              <a:xfrm>
                <a:off x="1503262" y="4059360"/>
                <a:ext cx="587491" cy="769046"/>
              </a:xfrm>
              <a:custGeom>
                <a:rect b="b" l="l" r="r" t="t"/>
                <a:pathLst>
                  <a:path extrusionOk="0" h="1297" w="990">
                    <a:moveTo>
                      <a:pt x="683" y="170"/>
                    </a:moveTo>
                    <a:cubicBezTo>
                      <a:pt x="683" y="76"/>
                      <a:pt x="606" y="0"/>
                      <a:pt x="512" y="0"/>
                    </a:cubicBezTo>
                    <a:cubicBezTo>
                      <a:pt x="418" y="0"/>
                      <a:pt x="341" y="76"/>
                      <a:pt x="341" y="170"/>
                    </a:cubicBezTo>
                    <a:cubicBezTo>
                      <a:pt x="341" y="224"/>
                      <a:pt x="367" y="275"/>
                      <a:pt x="410" y="307"/>
                    </a:cubicBezTo>
                    <a:cubicBezTo>
                      <a:pt x="0" y="307"/>
                      <a:pt x="0" y="307"/>
                      <a:pt x="0" y="307"/>
                    </a:cubicBezTo>
                    <a:cubicBezTo>
                      <a:pt x="0" y="682"/>
                      <a:pt x="0" y="682"/>
                      <a:pt x="0" y="682"/>
                    </a:cubicBezTo>
                    <a:cubicBezTo>
                      <a:pt x="29" y="660"/>
                      <a:pt x="65" y="648"/>
                      <a:pt x="102" y="648"/>
                    </a:cubicBezTo>
                    <a:cubicBezTo>
                      <a:pt x="197" y="648"/>
                      <a:pt x="273" y="725"/>
                      <a:pt x="273" y="819"/>
                    </a:cubicBezTo>
                    <a:cubicBezTo>
                      <a:pt x="273" y="913"/>
                      <a:pt x="197" y="990"/>
                      <a:pt x="102" y="990"/>
                    </a:cubicBezTo>
                    <a:cubicBezTo>
                      <a:pt x="65" y="990"/>
                      <a:pt x="29" y="978"/>
                      <a:pt x="0" y="956"/>
                    </a:cubicBezTo>
                    <a:cubicBezTo>
                      <a:pt x="0" y="1297"/>
                      <a:pt x="0" y="1297"/>
                      <a:pt x="0" y="1297"/>
                    </a:cubicBezTo>
                    <a:cubicBezTo>
                      <a:pt x="990" y="1297"/>
                      <a:pt x="990" y="1297"/>
                      <a:pt x="990" y="1297"/>
                    </a:cubicBezTo>
                    <a:cubicBezTo>
                      <a:pt x="990" y="307"/>
                      <a:pt x="990" y="307"/>
                      <a:pt x="990" y="307"/>
                    </a:cubicBezTo>
                    <a:cubicBezTo>
                      <a:pt x="614" y="307"/>
                      <a:pt x="614" y="307"/>
                      <a:pt x="614" y="307"/>
                    </a:cubicBezTo>
                    <a:cubicBezTo>
                      <a:pt x="657" y="275"/>
                      <a:pt x="683" y="224"/>
                      <a:pt x="683" y="170"/>
                    </a:cubicBezTo>
                    <a:close/>
                  </a:path>
                </a:pathLst>
              </a:custGeom>
              <a:solidFill>
                <a:srgbClr val="00AE8E"/>
              </a:solidFill>
              <a:ln cap="flat" cmpd="sng" w="9525">
                <a:solidFill>
                  <a:srgbClr val="00AE8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sp>
            <p:nvSpPr>
              <p:cNvPr id="202" name="Google Shape;202;p19"/>
              <p:cNvSpPr/>
              <p:nvPr/>
            </p:nvSpPr>
            <p:spPr>
              <a:xfrm>
                <a:off x="1341402" y="3654282"/>
                <a:ext cx="749351" cy="587491"/>
              </a:xfrm>
              <a:custGeom>
                <a:rect b="b" l="l" r="r" t="t"/>
                <a:pathLst>
                  <a:path extrusionOk="0" h="990" w="1263">
                    <a:moveTo>
                      <a:pt x="273" y="341"/>
                    </a:moveTo>
                    <a:cubicBezTo>
                      <a:pt x="244" y="319"/>
                      <a:pt x="208" y="307"/>
                      <a:pt x="171" y="307"/>
                    </a:cubicBezTo>
                    <a:cubicBezTo>
                      <a:pt x="76" y="307"/>
                      <a:pt x="0" y="384"/>
                      <a:pt x="0" y="478"/>
                    </a:cubicBezTo>
                    <a:cubicBezTo>
                      <a:pt x="0" y="572"/>
                      <a:pt x="76" y="649"/>
                      <a:pt x="171" y="649"/>
                    </a:cubicBezTo>
                    <a:cubicBezTo>
                      <a:pt x="208" y="649"/>
                      <a:pt x="244" y="637"/>
                      <a:pt x="273" y="615"/>
                    </a:cubicBezTo>
                    <a:cubicBezTo>
                      <a:pt x="273" y="990"/>
                      <a:pt x="273" y="990"/>
                      <a:pt x="273" y="990"/>
                    </a:cubicBezTo>
                    <a:cubicBezTo>
                      <a:pt x="683" y="990"/>
                      <a:pt x="683" y="990"/>
                      <a:pt x="683" y="990"/>
                    </a:cubicBezTo>
                    <a:cubicBezTo>
                      <a:pt x="607" y="933"/>
                      <a:pt x="592" y="826"/>
                      <a:pt x="648" y="751"/>
                    </a:cubicBezTo>
                    <a:cubicBezTo>
                      <a:pt x="705" y="676"/>
                      <a:pt x="812" y="660"/>
                      <a:pt x="887" y="717"/>
                    </a:cubicBezTo>
                    <a:cubicBezTo>
                      <a:pt x="963" y="773"/>
                      <a:pt x="978" y="880"/>
                      <a:pt x="922" y="956"/>
                    </a:cubicBezTo>
                    <a:cubicBezTo>
                      <a:pt x="912" y="969"/>
                      <a:pt x="900" y="980"/>
                      <a:pt x="887" y="990"/>
                    </a:cubicBezTo>
                    <a:cubicBezTo>
                      <a:pt x="1263" y="990"/>
                      <a:pt x="1263" y="990"/>
                      <a:pt x="1263" y="990"/>
                    </a:cubicBezTo>
                    <a:cubicBezTo>
                      <a:pt x="1263" y="0"/>
                      <a:pt x="1263" y="0"/>
                      <a:pt x="1263" y="0"/>
                    </a:cubicBezTo>
                    <a:cubicBezTo>
                      <a:pt x="273" y="0"/>
                      <a:pt x="273" y="0"/>
                      <a:pt x="273" y="0"/>
                    </a:cubicBezTo>
                    <a:lnTo>
                      <a:pt x="273" y="341"/>
                    </a:lnTo>
                    <a:close/>
                  </a:path>
                </a:pathLst>
              </a:custGeom>
              <a:solidFill>
                <a:srgbClr val="FF9231"/>
              </a:solidFill>
              <a:ln cap="flat" cmpd="sng" w="9525">
                <a:solidFill>
                  <a:srgbClr val="FF923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venir"/>
                  <a:buNone/>
                </a:pPr>
                <a:r>
                  <a:t/>
                </a:r>
                <a:endParaRPr b="0" i="0" sz="1800" u="none" cap="none" strike="noStrike">
                  <a:solidFill>
                    <a:srgbClr val="FFFFFF"/>
                  </a:solidFill>
                  <a:latin typeface="Catamaran Light"/>
                  <a:ea typeface="Catamaran Light"/>
                  <a:cs typeface="Catamaran Light"/>
                  <a:sym typeface="Catamaran Light"/>
                </a:endParaRPr>
              </a:p>
            </p:txBody>
          </p:sp>
        </p:grpSp>
        <p:sp>
          <p:nvSpPr>
            <p:cNvPr id="203" name="Google Shape;203;p19"/>
            <p:cNvSpPr/>
            <p:nvPr/>
          </p:nvSpPr>
          <p:spPr>
            <a:xfrm>
              <a:off x="9326075" y="337994"/>
              <a:ext cx="2427000" cy="27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Catamaran"/>
                <a:buNone/>
              </a:pPr>
              <a:r>
                <a:rPr i="0" lang="en" sz="1300" u="none" cap="none" strike="noStrike">
                  <a:solidFill>
                    <a:schemeClr val="lt1"/>
                  </a:solidFill>
                  <a:latin typeface="Catamaran"/>
                  <a:ea typeface="Catamaran"/>
                  <a:cs typeface="Catamaran"/>
                  <a:sym typeface="Catamaran"/>
                </a:rPr>
                <a:t>Jigsaw master class series</a:t>
              </a:r>
              <a:endParaRPr sz="1300">
                <a:solidFill>
                  <a:schemeClr val="lt1"/>
                </a:solidFill>
                <a:latin typeface="Catamaran"/>
                <a:ea typeface="Catamaran"/>
                <a:cs typeface="Catamaran"/>
                <a:sym typeface="Catamaran"/>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802" name="Google Shape;802;p73"/>
          <p:cNvSpPr/>
          <p:nvPr/>
        </p:nvSpPr>
        <p:spPr>
          <a:xfrm>
            <a:off x="375600" y="6970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NeuralGym</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4"/>
              </a:rPr>
              <a:t>A little Windows GUI for training models with spaCy</a:t>
            </a:r>
            <a:endParaRPr b="1" sz="1000"/>
          </a:p>
        </p:txBody>
      </p:sp>
      <p:sp>
        <p:nvSpPr>
          <p:cNvPr id="803" name="Google Shape;803;p73"/>
          <p:cNvSpPr/>
          <p:nvPr/>
        </p:nvSpPr>
        <p:spPr>
          <a:xfrm>
            <a:off x="3224700" y="636725"/>
            <a:ext cx="2438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5"/>
              </a:rPr>
              <a:t>NLP Architect</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6"/>
              </a:rPr>
              <a:t>Python lib for exploring Deep NLP &amp; NLU by Intel AI</a:t>
            </a:r>
            <a:endParaRPr b="1" sz="1000"/>
          </a:p>
        </p:txBody>
      </p:sp>
      <p:sp>
        <p:nvSpPr>
          <p:cNvPr id="804" name="Google Shape;804;p73"/>
          <p:cNvSpPr/>
          <p:nvPr/>
        </p:nvSpPr>
        <p:spPr>
          <a:xfrm>
            <a:off x="5926200" y="6367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7"/>
              </a:rPr>
              <a:t>pic2phrase_bot: Photo Description Generator</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8"/>
              </a:rPr>
              <a:t>A bot that generates descriptions to submitted photos, in a human-like manner.</a:t>
            </a:r>
            <a:endParaRPr b="1" sz="1000"/>
          </a:p>
        </p:txBody>
      </p:sp>
      <p:pic>
        <p:nvPicPr>
          <p:cNvPr id="805" name="Google Shape;805;p73"/>
          <p:cNvPicPr preferRelativeResize="0"/>
          <p:nvPr/>
        </p:nvPicPr>
        <p:blipFill>
          <a:blip r:embed="rId9">
            <a:alphaModFix/>
          </a:blip>
          <a:stretch>
            <a:fillRect/>
          </a:stretch>
        </p:blipFill>
        <p:spPr>
          <a:xfrm>
            <a:off x="2645250" y="820675"/>
            <a:ext cx="441300" cy="441300"/>
          </a:xfrm>
          <a:prstGeom prst="rect">
            <a:avLst/>
          </a:prstGeom>
          <a:noFill/>
          <a:ln>
            <a:noFill/>
          </a:ln>
        </p:spPr>
      </p:pic>
      <p:pic>
        <p:nvPicPr>
          <p:cNvPr id="806" name="Google Shape;806;p73"/>
          <p:cNvPicPr preferRelativeResize="0"/>
          <p:nvPr/>
        </p:nvPicPr>
        <p:blipFill>
          <a:blip r:embed="rId10">
            <a:alphaModFix/>
          </a:blip>
          <a:stretch>
            <a:fillRect/>
          </a:stretch>
        </p:blipFill>
        <p:spPr>
          <a:xfrm>
            <a:off x="8238127" y="920516"/>
            <a:ext cx="516575" cy="441309"/>
          </a:xfrm>
          <a:prstGeom prst="rect">
            <a:avLst/>
          </a:prstGeom>
          <a:noFill/>
          <a:ln>
            <a:noFill/>
          </a:ln>
        </p:spPr>
      </p:pic>
      <p:sp>
        <p:nvSpPr>
          <p:cNvPr id="807" name="Google Shape;807;p73"/>
          <p:cNvSpPr/>
          <p:nvPr/>
        </p:nvSpPr>
        <p:spPr>
          <a:xfrm>
            <a:off x="329100" y="20845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1"/>
              </a:rPr>
              <a:t>Prefect</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2"/>
              </a:rPr>
              <a:t>Workflow management system designed for modern infrastructure</a:t>
            </a:r>
            <a:endParaRPr b="1" sz="1000"/>
          </a:p>
        </p:txBody>
      </p:sp>
      <p:sp>
        <p:nvSpPr>
          <p:cNvPr id="808" name="Google Shape;808;p73"/>
          <p:cNvSpPr/>
          <p:nvPr/>
        </p:nvSpPr>
        <p:spPr>
          <a:xfrm>
            <a:off x="3224700" y="2084525"/>
            <a:ext cx="2438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3"/>
              </a:rPr>
              <a:t>Presidio</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4"/>
              </a:rPr>
              <a:t>Context aware, pluggable and customizable data protection and PII data anonymization</a:t>
            </a:r>
            <a:endParaRPr b="1" sz="1000"/>
          </a:p>
        </p:txBody>
      </p:sp>
      <p:sp>
        <p:nvSpPr>
          <p:cNvPr id="809" name="Google Shape;809;p73"/>
          <p:cNvSpPr/>
          <p:nvPr/>
        </p:nvSpPr>
        <p:spPr>
          <a:xfrm>
            <a:off x="5926200" y="20845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Presidio Research</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6"/>
              </a:rPr>
              <a:t>Toolbox for developing and evaluating PII detectors, NER models for PII and generating fake PII data</a:t>
            </a:r>
            <a:endParaRPr b="1" sz="1000"/>
          </a:p>
        </p:txBody>
      </p:sp>
      <p:sp>
        <p:nvSpPr>
          <p:cNvPr id="810" name="Google Shape;810;p73"/>
          <p:cNvSpPr/>
          <p:nvPr/>
        </p:nvSpPr>
        <p:spPr>
          <a:xfrm>
            <a:off x="329100" y="34561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7"/>
              </a:rPr>
              <a:t>Prodigy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8"/>
              </a:rPr>
              <a:t>Radically efficient machine teaching, powered by active learning</a:t>
            </a:r>
            <a:endParaRPr b="1" sz="1000"/>
          </a:p>
        </p:txBody>
      </p:sp>
      <p:sp>
        <p:nvSpPr>
          <p:cNvPr id="811" name="Google Shape;811;p73"/>
          <p:cNvSpPr/>
          <p:nvPr/>
        </p:nvSpPr>
        <p:spPr>
          <a:xfrm>
            <a:off x="3224700" y="3456125"/>
            <a:ext cx="2438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9"/>
              </a:rPr>
              <a:t>PyATE</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0"/>
              </a:rPr>
              <a:t>Python Automated Term Extraction</a:t>
            </a:r>
            <a:endParaRPr b="1" sz="1000"/>
          </a:p>
          <a:p>
            <a:pPr indent="0" lvl="0" marL="0" rtl="0" algn="just">
              <a:spcBef>
                <a:spcPts val="0"/>
              </a:spcBef>
              <a:spcAft>
                <a:spcPts val="0"/>
              </a:spcAft>
              <a:buNone/>
            </a:pPr>
            <a:r>
              <a:t/>
            </a:r>
            <a:endParaRPr b="1" sz="1000"/>
          </a:p>
          <a:p>
            <a:pPr indent="0" lvl="0" marL="0" rtl="0" algn="l">
              <a:lnSpc>
                <a:spcPct val="115000"/>
              </a:lnSpc>
              <a:spcBef>
                <a:spcPts val="0"/>
              </a:spcBef>
              <a:spcAft>
                <a:spcPts val="0"/>
              </a:spcAft>
              <a:buNone/>
            </a:pPr>
            <a:r>
              <a:rPr b="1" lang="en" sz="1000">
                <a:solidFill>
                  <a:schemeClr val="accent5"/>
                </a:solidFill>
                <a:uFill>
                  <a:noFill/>
                </a:uFill>
                <a:hlinkClick r:id="rId21"/>
              </a:rPr>
              <a:t>pyInflect</a:t>
            </a:r>
            <a:endParaRPr b="1" sz="1000">
              <a:solidFill>
                <a:schemeClr val="accent5"/>
              </a:solidFill>
            </a:endParaRPr>
          </a:p>
          <a:p>
            <a:pPr indent="0" lvl="0" marL="0" rtl="0" algn="just">
              <a:spcBef>
                <a:spcPts val="1000"/>
              </a:spcBef>
              <a:spcAft>
                <a:spcPts val="0"/>
              </a:spcAft>
              <a:buNone/>
            </a:pPr>
            <a:r>
              <a:rPr lang="en" sz="1100">
                <a:solidFill>
                  <a:schemeClr val="accent5"/>
                </a:solidFill>
                <a:uFill>
                  <a:noFill/>
                </a:uFill>
                <a:latin typeface="Roboto"/>
                <a:ea typeface="Roboto"/>
                <a:cs typeface="Roboto"/>
                <a:sym typeface="Roboto"/>
                <a:hlinkClick r:id="rId22"/>
              </a:rPr>
              <a:t>A Python module for word inflections</a:t>
            </a:r>
            <a:endParaRPr b="1" sz="1000"/>
          </a:p>
        </p:txBody>
      </p:sp>
      <p:sp>
        <p:nvSpPr>
          <p:cNvPr id="812" name="Google Shape;812;p73"/>
          <p:cNvSpPr/>
          <p:nvPr/>
        </p:nvSpPr>
        <p:spPr>
          <a:xfrm>
            <a:off x="5926200" y="34561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3"/>
              </a:rPr>
              <a:t>pySBD - python Sentence Boundary Disambiguation</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4"/>
              </a:rPr>
              <a:t>Rule-based sentence boundary detection that works out-of-the-box</a:t>
            </a:r>
            <a:endParaRPr b="1" sz="1000"/>
          </a:p>
        </p:txBody>
      </p:sp>
      <p:pic>
        <p:nvPicPr>
          <p:cNvPr id="813" name="Google Shape;813;p73"/>
          <p:cNvPicPr preferRelativeResize="0"/>
          <p:nvPr/>
        </p:nvPicPr>
        <p:blipFill>
          <a:blip r:embed="rId25">
            <a:alphaModFix/>
          </a:blip>
          <a:stretch>
            <a:fillRect/>
          </a:stretch>
        </p:blipFill>
        <p:spPr>
          <a:xfrm>
            <a:off x="2509675" y="2168550"/>
            <a:ext cx="516575" cy="516575"/>
          </a:xfrm>
          <a:prstGeom prst="rect">
            <a:avLst/>
          </a:prstGeom>
          <a:noFill/>
          <a:ln>
            <a:noFill/>
          </a:ln>
        </p:spPr>
      </p:pic>
      <p:pic>
        <p:nvPicPr>
          <p:cNvPr id="814" name="Google Shape;814;p73"/>
          <p:cNvPicPr preferRelativeResize="0"/>
          <p:nvPr/>
        </p:nvPicPr>
        <p:blipFill>
          <a:blip r:embed="rId26">
            <a:alphaModFix/>
          </a:blip>
          <a:stretch>
            <a:fillRect/>
          </a:stretch>
        </p:blipFill>
        <p:spPr>
          <a:xfrm>
            <a:off x="5354725" y="2028425"/>
            <a:ext cx="441300" cy="441300"/>
          </a:xfrm>
          <a:prstGeom prst="rect">
            <a:avLst/>
          </a:prstGeom>
          <a:noFill/>
          <a:ln>
            <a:noFill/>
          </a:ln>
        </p:spPr>
      </p:pic>
      <p:pic>
        <p:nvPicPr>
          <p:cNvPr id="815" name="Google Shape;815;p73"/>
          <p:cNvPicPr preferRelativeResize="0"/>
          <p:nvPr/>
        </p:nvPicPr>
        <p:blipFill>
          <a:blip r:embed="rId26">
            <a:alphaModFix/>
          </a:blip>
          <a:stretch>
            <a:fillRect/>
          </a:stretch>
        </p:blipFill>
        <p:spPr>
          <a:xfrm>
            <a:off x="8250325" y="2028425"/>
            <a:ext cx="441300" cy="441300"/>
          </a:xfrm>
          <a:prstGeom prst="rect">
            <a:avLst/>
          </a:prstGeom>
          <a:noFill/>
          <a:ln>
            <a:noFill/>
          </a:ln>
        </p:spPr>
      </p:pic>
      <p:pic>
        <p:nvPicPr>
          <p:cNvPr id="816" name="Google Shape;816;p73"/>
          <p:cNvPicPr preferRelativeResize="0"/>
          <p:nvPr/>
        </p:nvPicPr>
        <p:blipFill>
          <a:blip r:embed="rId27">
            <a:alphaModFix/>
          </a:blip>
          <a:stretch>
            <a:fillRect/>
          </a:stretch>
        </p:blipFill>
        <p:spPr>
          <a:xfrm>
            <a:off x="2481613" y="3532325"/>
            <a:ext cx="572700" cy="572700"/>
          </a:xfrm>
          <a:prstGeom prst="rect">
            <a:avLst/>
          </a:prstGeom>
          <a:noFill/>
          <a:ln>
            <a:noFill/>
          </a:ln>
        </p:spPr>
      </p:pic>
      <p:cxnSp>
        <p:nvCxnSpPr>
          <p:cNvPr id="817" name="Google Shape;817;p73"/>
          <p:cNvCxnSpPr/>
          <p:nvPr/>
        </p:nvCxnSpPr>
        <p:spPr>
          <a:xfrm>
            <a:off x="3158775" y="9021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18" name="Google Shape;818;p73"/>
          <p:cNvCxnSpPr/>
          <p:nvPr/>
        </p:nvCxnSpPr>
        <p:spPr>
          <a:xfrm>
            <a:off x="5825775" y="9021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19" name="Google Shape;819;p73"/>
          <p:cNvCxnSpPr/>
          <p:nvPr/>
        </p:nvCxnSpPr>
        <p:spPr>
          <a:xfrm>
            <a:off x="237600" y="19860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20" name="Google Shape;820;p73"/>
          <p:cNvCxnSpPr/>
          <p:nvPr/>
        </p:nvCxnSpPr>
        <p:spPr>
          <a:xfrm>
            <a:off x="237600" y="33576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7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826" name="Google Shape;826;p74"/>
          <p:cNvSpPr/>
          <p:nvPr/>
        </p:nvSpPr>
        <p:spPr>
          <a:xfrm>
            <a:off x="329100" y="6367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Rasa</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4"/>
              </a:rPr>
              <a:t>Turn natural language into structured data</a:t>
            </a:r>
            <a:endParaRPr b="1" sz="1000"/>
          </a:p>
        </p:txBody>
      </p:sp>
      <p:sp>
        <p:nvSpPr>
          <p:cNvPr id="827" name="Google Shape;827;p74"/>
          <p:cNvSpPr/>
          <p:nvPr/>
        </p:nvSpPr>
        <p:spPr>
          <a:xfrm>
            <a:off x="3158775" y="636725"/>
            <a:ext cx="2438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5"/>
              </a:rPr>
              <a:t>RONEC - Romanian Named Entity Corpus</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6"/>
              </a:rPr>
              <a:t>Named Entity Recognition corpus for Romanian language.</a:t>
            </a:r>
            <a:endParaRPr b="1" sz="1000"/>
          </a:p>
        </p:txBody>
      </p:sp>
      <p:sp>
        <p:nvSpPr>
          <p:cNvPr id="828" name="Google Shape;828;p74"/>
          <p:cNvSpPr/>
          <p:nvPr/>
        </p:nvSpPr>
        <p:spPr>
          <a:xfrm>
            <a:off x="5926200" y="6367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7"/>
              </a:rPr>
              <a:t>saber</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8"/>
              </a:rPr>
              <a:t>Deep-learning based tool for information extraction in the biomedical domain</a:t>
            </a:r>
            <a:endParaRPr b="1" sz="1000"/>
          </a:p>
        </p:txBody>
      </p:sp>
      <p:sp>
        <p:nvSpPr>
          <p:cNvPr id="829" name="Google Shape;829;p74"/>
          <p:cNvSpPr/>
          <p:nvPr/>
        </p:nvSpPr>
        <p:spPr>
          <a:xfrm>
            <a:off x="329100" y="20845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9"/>
              </a:rPr>
              <a:t>scattertext</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0"/>
              </a:rPr>
              <a:t>Beautiful visualizations of how language differs among document types</a:t>
            </a:r>
            <a:endParaRPr b="1" sz="1000"/>
          </a:p>
          <a:p>
            <a:pPr indent="0" lvl="0" marL="0" rtl="0" algn="just">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1000"/>
              </a:spcBef>
              <a:spcAft>
                <a:spcPts val="0"/>
              </a:spcAft>
              <a:buNone/>
            </a:pPr>
            <a:r>
              <a:rPr b="1" lang="en" sz="1000">
                <a:solidFill>
                  <a:schemeClr val="hlink"/>
                </a:solidFill>
                <a:uFill>
                  <a:noFill/>
                </a:uFill>
                <a:hlinkClick r:id="rId11"/>
              </a:rPr>
              <a:t>Berkeley Neural Parser</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2"/>
              </a:rPr>
              <a:t>Constituency Parsing with a Self-Attentive Encoder (ACL 2018)</a:t>
            </a:r>
            <a:endParaRPr b="1" sz="1000"/>
          </a:p>
        </p:txBody>
      </p:sp>
      <p:sp>
        <p:nvSpPr>
          <p:cNvPr id="830" name="Google Shape;830;p74"/>
          <p:cNvSpPr/>
          <p:nvPr/>
        </p:nvSpPr>
        <p:spPr>
          <a:xfrm>
            <a:off x="3224700" y="1779725"/>
            <a:ext cx="2438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3"/>
              </a:rPr>
              <a:t>scispaCy</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4"/>
              </a:rPr>
              <a:t>A full spaCy pipeline and models for scientific/biomedical documents</a:t>
            </a:r>
            <a:endParaRPr b="1" sz="1000"/>
          </a:p>
        </p:txBody>
      </p:sp>
      <p:sp>
        <p:nvSpPr>
          <p:cNvPr id="831" name="Google Shape;831;p74"/>
          <p:cNvSpPr/>
          <p:nvPr/>
        </p:nvSpPr>
        <p:spPr>
          <a:xfrm>
            <a:off x="5926200" y="17797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sense2vec</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6"/>
              </a:rPr>
              <a:t>Use NLP to go beyond vanilla word2vec</a:t>
            </a:r>
            <a:endParaRPr b="1" sz="1000"/>
          </a:p>
        </p:txBody>
      </p:sp>
      <p:sp>
        <p:nvSpPr>
          <p:cNvPr id="832" name="Google Shape;832;p74"/>
          <p:cNvSpPr/>
          <p:nvPr/>
        </p:nvSpPr>
        <p:spPr>
          <a:xfrm>
            <a:off x="329100" y="3456125"/>
            <a:ext cx="2771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17"/>
              </a:rPr>
              <a:t>spacy_api</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18"/>
              </a:rPr>
              <a:t>Server/client to load models in a separate, dedicated process</a:t>
            </a:r>
            <a:endParaRPr b="1" sz="1000"/>
          </a:p>
        </p:txBody>
      </p:sp>
      <p:sp>
        <p:nvSpPr>
          <p:cNvPr id="833" name="Google Shape;833;p74"/>
          <p:cNvSpPr/>
          <p:nvPr/>
        </p:nvSpPr>
        <p:spPr>
          <a:xfrm>
            <a:off x="3224700" y="2935150"/>
            <a:ext cx="2438400" cy="199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9"/>
              </a:rPr>
              <a:t>spaCy-CLD</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0"/>
              </a:rPr>
              <a:t>Add language detection to your spaCy pipeline using CLD2</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1000"/>
              </a:spcBef>
              <a:spcAft>
                <a:spcPts val="0"/>
              </a:spcAft>
              <a:buNone/>
            </a:pPr>
            <a:r>
              <a:rPr b="1" lang="en" sz="1000">
                <a:solidFill>
                  <a:schemeClr val="hlink"/>
                </a:solidFill>
                <a:uFill>
                  <a:noFill/>
                </a:uFill>
                <a:hlinkClick r:id="rId21"/>
              </a:rPr>
              <a:t>Spacy FastLang</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2"/>
              </a:rPr>
              <a:t>Language detection done fast</a:t>
            </a:r>
            <a:endParaRPr b="1" sz="1000"/>
          </a:p>
        </p:txBody>
      </p:sp>
      <p:sp>
        <p:nvSpPr>
          <p:cNvPr id="834" name="Google Shape;834;p74"/>
          <p:cNvSpPr/>
          <p:nvPr/>
        </p:nvSpPr>
        <p:spPr>
          <a:xfrm>
            <a:off x="5926200" y="3228675"/>
            <a:ext cx="2771100" cy="161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3"/>
              </a:rPr>
              <a:t>spacy_grammar</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4"/>
              </a:rPr>
              <a:t>Language Tool style grammar handling with spaCy</a:t>
            </a:r>
            <a:endParaRPr b="1" sz="1000"/>
          </a:p>
          <a:p>
            <a:pPr indent="0" lvl="0" marL="0" rtl="0" algn="just">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1000"/>
              </a:spcBef>
              <a:spcAft>
                <a:spcPts val="0"/>
              </a:spcAft>
              <a:buNone/>
            </a:pPr>
            <a:r>
              <a:rPr b="1" lang="en" sz="1000">
                <a:solidFill>
                  <a:schemeClr val="hlink"/>
                </a:solidFill>
                <a:uFill>
                  <a:noFill/>
                </a:uFill>
                <a:hlinkClick r:id="rId25"/>
              </a:rPr>
              <a:t>spacy_hunspell</a:t>
            </a:r>
            <a:endParaRPr b="1" sz="1000">
              <a:solidFill>
                <a:schemeClr val="hlink"/>
              </a:solidFill>
            </a:endParaRPr>
          </a:p>
          <a:p>
            <a:pPr indent="0" lvl="0" marL="0" rtl="0" algn="just">
              <a:spcBef>
                <a:spcPts val="1000"/>
              </a:spcBef>
              <a:spcAft>
                <a:spcPts val="0"/>
              </a:spcAft>
              <a:buNone/>
            </a:pPr>
            <a:r>
              <a:rPr lang="en" sz="1100">
                <a:solidFill>
                  <a:schemeClr val="hlink"/>
                </a:solidFill>
                <a:uFill>
                  <a:noFill/>
                </a:uFill>
                <a:latin typeface="Roboto"/>
                <a:ea typeface="Roboto"/>
                <a:cs typeface="Roboto"/>
                <a:sym typeface="Roboto"/>
                <a:hlinkClick r:id="rId26"/>
              </a:rPr>
              <a:t>Add spellchecking and spelling suggestions to your spaCy pipeline using Hunspell</a:t>
            </a:r>
            <a:endParaRPr b="1" sz="1000"/>
          </a:p>
        </p:txBody>
      </p:sp>
      <p:pic>
        <p:nvPicPr>
          <p:cNvPr id="835" name="Google Shape;835;p74"/>
          <p:cNvPicPr preferRelativeResize="0"/>
          <p:nvPr/>
        </p:nvPicPr>
        <p:blipFill>
          <a:blip r:embed="rId27">
            <a:alphaModFix/>
          </a:blip>
          <a:stretch>
            <a:fillRect/>
          </a:stretch>
        </p:blipFill>
        <p:spPr>
          <a:xfrm>
            <a:off x="2505182" y="832121"/>
            <a:ext cx="469042" cy="469025"/>
          </a:xfrm>
          <a:prstGeom prst="rect">
            <a:avLst/>
          </a:prstGeom>
          <a:noFill/>
          <a:ln>
            <a:noFill/>
          </a:ln>
        </p:spPr>
      </p:pic>
      <p:pic>
        <p:nvPicPr>
          <p:cNvPr id="836" name="Google Shape;836;p74"/>
          <p:cNvPicPr preferRelativeResize="0"/>
          <p:nvPr/>
        </p:nvPicPr>
        <p:blipFill>
          <a:blip r:embed="rId28">
            <a:alphaModFix/>
          </a:blip>
          <a:stretch>
            <a:fillRect/>
          </a:stretch>
        </p:blipFill>
        <p:spPr>
          <a:xfrm>
            <a:off x="5320224" y="1021275"/>
            <a:ext cx="469050" cy="338250"/>
          </a:xfrm>
          <a:prstGeom prst="rect">
            <a:avLst/>
          </a:prstGeom>
          <a:noFill/>
          <a:ln>
            <a:noFill/>
          </a:ln>
        </p:spPr>
      </p:pic>
      <p:pic>
        <p:nvPicPr>
          <p:cNvPr id="837" name="Google Shape;837;p74"/>
          <p:cNvPicPr preferRelativeResize="0"/>
          <p:nvPr/>
        </p:nvPicPr>
        <p:blipFill>
          <a:blip r:embed="rId29">
            <a:alphaModFix/>
          </a:blip>
          <a:stretch>
            <a:fillRect/>
          </a:stretch>
        </p:blipFill>
        <p:spPr>
          <a:xfrm>
            <a:off x="8251925" y="832125"/>
            <a:ext cx="355235" cy="469025"/>
          </a:xfrm>
          <a:prstGeom prst="rect">
            <a:avLst/>
          </a:prstGeom>
          <a:noFill/>
          <a:ln>
            <a:noFill/>
          </a:ln>
        </p:spPr>
      </p:pic>
      <p:pic>
        <p:nvPicPr>
          <p:cNvPr id="838" name="Google Shape;838;p74"/>
          <p:cNvPicPr preferRelativeResize="0"/>
          <p:nvPr/>
        </p:nvPicPr>
        <p:blipFill>
          <a:blip r:embed="rId30">
            <a:alphaModFix/>
          </a:blip>
          <a:stretch>
            <a:fillRect/>
          </a:stretch>
        </p:blipFill>
        <p:spPr>
          <a:xfrm>
            <a:off x="5278928" y="1887700"/>
            <a:ext cx="572700" cy="553431"/>
          </a:xfrm>
          <a:prstGeom prst="rect">
            <a:avLst/>
          </a:prstGeom>
          <a:noFill/>
          <a:ln>
            <a:noFill/>
          </a:ln>
        </p:spPr>
      </p:pic>
      <p:pic>
        <p:nvPicPr>
          <p:cNvPr id="839" name="Google Shape;839;p74"/>
          <p:cNvPicPr preferRelativeResize="0"/>
          <p:nvPr/>
        </p:nvPicPr>
        <p:blipFill>
          <a:blip r:embed="rId31">
            <a:alphaModFix/>
          </a:blip>
          <a:stretch>
            <a:fillRect/>
          </a:stretch>
        </p:blipFill>
        <p:spPr>
          <a:xfrm>
            <a:off x="8189150" y="1936800"/>
            <a:ext cx="469050" cy="469050"/>
          </a:xfrm>
          <a:prstGeom prst="rect">
            <a:avLst/>
          </a:prstGeom>
          <a:noFill/>
          <a:ln>
            <a:noFill/>
          </a:ln>
        </p:spPr>
      </p:pic>
      <p:cxnSp>
        <p:nvCxnSpPr>
          <p:cNvPr id="840" name="Google Shape;840;p74"/>
          <p:cNvCxnSpPr/>
          <p:nvPr/>
        </p:nvCxnSpPr>
        <p:spPr>
          <a:xfrm>
            <a:off x="31587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41" name="Google Shape;841;p74"/>
          <p:cNvCxnSpPr/>
          <p:nvPr/>
        </p:nvCxnSpPr>
        <p:spPr>
          <a:xfrm>
            <a:off x="59019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42" name="Google Shape;842;p74"/>
          <p:cNvCxnSpPr/>
          <p:nvPr/>
        </p:nvCxnSpPr>
        <p:spPr>
          <a:xfrm>
            <a:off x="237600" y="18336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43" name="Google Shape;843;p74"/>
          <p:cNvCxnSpPr/>
          <p:nvPr/>
        </p:nvCxnSpPr>
        <p:spPr>
          <a:xfrm>
            <a:off x="237600" y="29004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44" name="Google Shape;844;p74"/>
          <p:cNvCxnSpPr/>
          <p:nvPr/>
        </p:nvCxnSpPr>
        <p:spPr>
          <a:xfrm>
            <a:off x="313800" y="40434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7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850" name="Google Shape;850;p75"/>
          <p:cNvSpPr/>
          <p:nvPr/>
        </p:nvSpPr>
        <p:spPr>
          <a:xfrm>
            <a:off x="311700" y="8653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spacy_kenlm</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4"/>
              </a:rPr>
              <a:t>KenLM extension for spaCy 2.0</a:t>
            </a:r>
            <a:endParaRPr b="1" sz="1000"/>
          </a:p>
        </p:txBody>
      </p:sp>
      <p:sp>
        <p:nvSpPr>
          <p:cNvPr id="851" name="Google Shape;851;p75"/>
          <p:cNvSpPr/>
          <p:nvPr/>
        </p:nvSpPr>
        <p:spPr>
          <a:xfrm>
            <a:off x="3283500" y="865325"/>
            <a:ext cx="248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5"/>
              </a:rPr>
              <a:t>spacy_readability</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6"/>
              </a:rPr>
              <a:t>Add text readability meta data to Doc objects</a:t>
            </a:r>
            <a:endParaRPr b="1" sz="1000"/>
          </a:p>
        </p:txBody>
      </p:sp>
      <p:sp>
        <p:nvSpPr>
          <p:cNvPr id="852" name="Google Shape;852;p75"/>
          <p:cNvSpPr/>
          <p:nvPr/>
        </p:nvSpPr>
        <p:spPr>
          <a:xfrm>
            <a:off x="6255300" y="865325"/>
            <a:ext cx="2666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7"/>
              </a:rPr>
              <a:t>Spacy Syllables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8"/>
              </a:rPr>
              <a:t>Multilingual syllable annotations</a:t>
            </a:r>
            <a:endParaRPr b="1" sz="1000"/>
          </a:p>
        </p:txBody>
      </p:sp>
      <p:sp>
        <p:nvSpPr>
          <p:cNvPr id="853" name="Google Shape;853;p75"/>
          <p:cNvSpPr/>
          <p:nvPr/>
        </p:nvSpPr>
        <p:spPr>
          <a:xfrm>
            <a:off x="311700" y="20083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spacy-api-docker</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0"/>
              </a:rPr>
              <a:t>spaCy REST API, wrapped in a Docker container</a:t>
            </a:r>
            <a:endParaRPr b="1" sz="1000"/>
          </a:p>
        </p:txBody>
      </p:sp>
      <p:sp>
        <p:nvSpPr>
          <p:cNvPr id="854" name="Google Shape;854;p75"/>
          <p:cNvSpPr/>
          <p:nvPr/>
        </p:nvSpPr>
        <p:spPr>
          <a:xfrm>
            <a:off x="3283500" y="20083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1"/>
              </a:rPr>
              <a:t>spacy-graphql</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2"/>
              </a:rPr>
              <a:t>Query spaCy's linguistic annotations using GraphQL</a:t>
            </a:r>
            <a:endParaRPr b="1" sz="1000"/>
          </a:p>
        </p:txBody>
      </p:sp>
      <p:sp>
        <p:nvSpPr>
          <p:cNvPr id="855" name="Google Shape;855;p75"/>
          <p:cNvSpPr/>
          <p:nvPr/>
        </p:nvSpPr>
        <p:spPr>
          <a:xfrm>
            <a:off x="6255300" y="20083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3"/>
              </a:rPr>
              <a:t>spacy-cpp</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4"/>
              </a:rPr>
              <a:t>C++ wrapper library for spaCy</a:t>
            </a:r>
            <a:endParaRPr b="1" sz="1000"/>
          </a:p>
        </p:txBody>
      </p:sp>
      <p:sp>
        <p:nvSpPr>
          <p:cNvPr id="856" name="Google Shape;856;p75"/>
          <p:cNvSpPr/>
          <p:nvPr/>
        </p:nvSpPr>
        <p:spPr>
          <a:xfrm>
            <a:off x="301500" y="3188700"/>
            <a:ext cx="2567400" cy="117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spacy_conll</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6"/>
              </a:rPr>
              <a:t>Parse text with spaCy and gets its output in CoNLL-U format</a:t>
            </a:r>
            <a:endParaRPr b="1" sz="1000"/>
          </a:p>
        </p:txBody>
      </p:sp>
      <p:sp>
        <p:nvSpPr>
          <p:cNvPr id="857" name="Google Shape;857;p75"/>
          <p:cNvSpPr/>
          <p:nvPr/>
        </p:nvSpPr>
        <p:spPr>
          <a:xfrm>
            <a:off x="3273300" y="31887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7"/>
              </a:rPr>
              <a:t>spacy-iwnlp</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8"/>
              </a:rPr>
              <a:t>German lemmatization with IWNLP</a:t>
            </a:r>
            <a:endParaRPr b="1" sz="1000"/>
          </a:p>
        </p:txBody>
      </p:sp>
      <p:sp>
        <p:nvSpPr>
          <p:cNvPr id="858" name="Google Shape;858;p75"/>
          <p:cNvSpPr/>
          <p:nvPr/>
        </p:nvSpPr>
        <p:spPr>
          <a:xfrm>
            <a:off x="6245100" y="31125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9"/>
              </a:rPr>
              <a:t>spacy-js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20"/>
              </a:rPr>
              <a:t>JavaScript API for spaCy with Python REST API</a:t>
            </a:r>
            <a:endParaRPr b="1" sz="1000"/>
          </a:p>
        </p:txBody>
      </p:sp>
      <p:sp>
        <p:nvSpPr>
          <p:cNvPr id="859" name="Google Shape;859;p75"/>
          <p:cNvSpPr txBox="1"/>
          <p:nvPr/>
        </p:nvSpPr>
        <p:spPr>
          <a:xfrm>
            <a:off x="301500" y="4126950"/>
            <a:ext cx="3000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1"/>
              </a:rPr>
              <a:t>spacy-langdetect</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2"/>
              </a:rPr>
              <a:t>A fully customizable language detection pipeline for spaCy</a:t>
            </a:r>
            <a:endParaRPr b="1" sz="1000"/>
          </a:p>
        </p:txBody>
      </p:sp>
      <p:sp>
        <p:nvSpPr>
          <p:cNvPr id="860" name="Google Shape;860;p75"/>
          <p:cNvSpPr txBox="1"/>
          <p:nvPr/>
        </p:nvSpPr>
        <p:spPr>
          <a:xfrm>
            <a:off x="3273300" y="4279350"/>
            <a:ext cx="2751000" cy="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3"/>
              </a:rPr>
              <a:t>spacy-lefff</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4"/>
              </a:rPr>
              <a:t>POS and French lemmatization with Lefff</a:t>
            </a:r>
            <a:endParaRPr b="1" sz="1000"/>
          </a:p>
        </p:txBody>
      </p:sp>
      <p:sp>
        <p:nvSpPr>
          <p:cNvPr id="861" name="Google Shape;861;p75"/>
          <p:cNvSpPr txBox="1"/>
          <p:nvPr/>
        </p:nvSpPr>
        <p:spPr>
          <a:xfrm>
            <a:off x="6255300" y="4279350"/>
            <a:ext cx="2751000" cy="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5"/>
              </a:rPr>
              <a:t>spacy-lookup</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6"/>
              </a:rPr>
              <a:t>A powerful entity matcher for very large dictionaries, using the FlashText module</a:t>
            </a:r>
            <a:endParaRPr b="1" sz="1000"/>
          </a:p>
        </p:txBody>
      </p:sp>
      <p:pic>
        <p:nvPicPr>
          <p:cNvPr id="862" name="Google Shape;862;p75"/>
          <p:cNvPicPr preferRelativeResize="0"/>
          <p:nvPr/>
        </p:nvPicPr>
        <p:blipFill>
          <a:blip r:embed="rId27">
            <a:alphaModFix/>
          </a:blip>
          <a:stretch>
            <a:fillRect/>
          </a:stretch>
        </p:blipFill>
        <p:spPr>
          <a:xfrm>
            <a:off x="8063325" y="1043950"/>
            <a:ext cx="434625" cy="434625"/>
          </a:xfrm>
          <a:prstGeom prst="rect">
            <a:avLst/>
          </a:prstGeom>
          <a:noFill/>
          <a:ln>
            <a:noFill/>
          </a:ln>
        </p:spPr>
      </p:pic>
      <p:pic>
        <p:nvPicPr>
          <p:cNvPr id="863" name="Google Shape;863;p75"/>
          <p:cNvPicPr preferRelativeResize="0"/>
          <p:nvPr/>
        </p:nvPicPr>
        <p:blipFill>
          <a:blip r:embed="rId28">
            <a:alphaModFix/>
          </a:blip>
          <a:stretch>
            <a:fillRect/>
          </a:stretch>
        </p:blipFill>
        <p:spPr>
          <a:xfrm>
            <a:off x="2582200" y="2008338"/>
            <a:ext cx="434625" cy="434625"/>
          </a:xfrm>
          <a:prstGeom prst="rect">
            <a:avLst/>
          </a:prstGeom>
          <a:noFill/>
          <a:ln>
            <a:noFill/>
          </a:ln>
        </p:spPr>
      </p:pic>
      <p:pic>
        <p:nvPicPr>
          <p:cNvPr id="864" name="Google Shape;864;p75"/>
          <p:cNvPicPr preferRelativeResize="0"/>
          <p:nvPr/>
        </p:nvPicPr>
        <p:blipFill>
          <a:blip r:embed="rId29">
            <a:alphaModFix/>
          </a:blip>
          <a:stretch>
            <a:fillRect/>
          </a:stretch>
        </p:blipFill>
        <p:spPr>
          <a:xfrm>
            <a:off x="5567050" y="2032775"/>
            <a:ext cx="434625" cy="434625"/>
          </a:xfrm>
          <a:prstGeom prst="rect">
            <a:avLst/>
          </a:prstGeom>
          <a:noFill/>
          <a:ln>
            <a:noFill/>
          </a:ln>
        </p:spPr>
      </p:pic>
      <p:cxnSp>
        <p:nvCxnSpPr>
          <p:cNvPr id="865" name="Google Shape;865;p75"/>
          <p:cNvCxnSpPr/>
          <p:nvPr/>
        </p:nvCxnSpPr>
        <p:spPr>
          <a:xfrm>
            <a:off x="31587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66" name="Google Shape;866;p75"/>
          <p:cNvCxnSpPr/>
          <p:nvPr/>
        </p:nvCxnSpPr>
        <p:spPr>
          <a:xfrm>
            <a:off x="60543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67" name="Google Shape;867;p75"/>
          <p:cNvCxnSpPr/>
          <p:nvPr/>
        </p:nvCxnSpPr>
        <p:spPr>
          <a:xfrm>
            <a:off x="237600" y="19098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68" name="Google Shape;868;p75"/>
          <p:cNvCxnSpPr/>
          <p:nvPr/>
        </p:nvCxnSpPr>
        <p:spPr>
          <a:xfrm>
            <a:off x="237600" y="30528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69" name="Google Shape;869;p75"/>
          <p:cNvCxnSpPr/>
          <p:nvPr/>
        </p:nvCxnSpPr>
        <p:spPr>
          <a:xfrm>
            <a:off x="237600" y="41958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7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875" name="Google Shape;875;p76"/>
          <p:cNvSpPr/>
          <p:nvPr/>
        </p:nvSpPr>
        <p:spPr>
          <a:xfrm>
            <a:off x="311700" y="10177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spacy-nlp</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4"/>
              </a:rPr>
              <a:t>Expose spaCy NLP text parsing to Node.js (and other languages) via Socket.IO</a:t>
            </a:r>
            <a:endParaRPr b="1" sz="1000"/>
          </a:p>
        </p:txBody>
      </p:sp>
      <p:sp>
        <p:nvSpPr>
          <p:cNvPr id="876" name="Google Shape;876;p76"/>
          <p:cNvSpPr/>
          <p:nvPr/>
        </p:nvSpPr>
        <p:spPr>
          <a:xfrm>
            <a:off x="3283500" y="865325"/>
            <a:ext cx="248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5"/>
              </a:rPr>
              <a:t>PyTextRank</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6"/>
              </a:rPr>
              <a:t>Py impl of TextRank for lightweight phrase extraction</a:t>
            </a:r>
            <a:endParaRPr b="1" sz="1000"/>
          </a:p>
        </p:txBody>
      </p:sp>
      <p:sp>
        <p:nvSpPr>
          <p:cNvPr id="877" name="Google Shape;877;p76"/>
          <p:cNvSpPr/>
          <p:nvPr/>
        </p:nvSpPr>
        <p:spPr>
          <a:xfrm>
            <a:off x="6255300" y="865325"/>
            <a:ext cx="2666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7"/>
              </a:rPr>
              <a:t>spacy-raspberry</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8"/>
              </a:rPr>
              <a:t>64bit Raspberry Pi image for spaCy and neuralcoref</a:t>
            </a:r>
            <a:endParaRPr b="1" sz="1000"/>
          </a:p>
        </p:txBody>
      </p:sp>
      <p:sp>
        <p:nvSpPr>
          <p:cNvPr id="878" name="Google Shape;878;p76"/>
          <p:cNvSpPr/>
          <p:nvPr/>
        </p:nvSpPr>
        <p:spPr>
          <a:xfrm>
            <a:off x="311700" y="22369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Sentence Segmenter</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0"/>
              </a:rPr>
              <a:t>Custom sentence segmentation for spaCy</a:t>
            </a:r>
            <a:endParaRPr b="1" sz="1000"/>
          </a:p>
        </p:txBody>
      </p:sp>
      <p:sp>
        <p:nvSpPr>
          <p:cNvPr id="879" name="Google Shape;879;p76"/>
          <p:cNvSpPr/>
          <p:nvPr/>
        </p:nvSpPr>
        <p:spPr>
          <a:xfrm>
            <a:off x="3283500" y="20083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1"/>
              </a:rPr>
              <a:t>spacy-sentiws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2"/>
              </a:rPr>
              <a:t>German sentiment scores with SentiWS</a:t>
            </a:r>
            <a:endParaRPr b="1" sz="1000"/>
          </a:p>
        </p:txBody>
      </p:sp>
      <p:sp>
        <p:nvSpPr>
          <p:cNvPr id="880" name="Google Shape;880;p76"/>
          <p:cNvSpPr/>
          <p:nvPr/>
        </p:nvSpPr>
        <p:spPr>
          <a:xfrm>
            <a:off x="6255300" y="21607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3"/>
              </a:rPr>
              <a:t>spaCy Server</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4"/>
              </a:rPr>
              <a:t>🦜 Containerized HTTP API for spaCy NLP</a:t>
            </a:r>
            <a:endParaRPr b="1" sz="1000"/>
          </a:p>
        </p:txBody>
      </p:sp>
      <p:sp>
        <p:nvSpPr>
          <p:cNvPr id="881" name="Google Shape;881;p76"/>
          <p:cNvSpPr/>
          <p:nvPr/>
        </p:nvSpPr>
        <p:spPr>
          <a:xfrm>
            <a:off x="301500" y="3569700"/>
            <a:ext cx="2567400" cy="117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5"/>
              </a:rPr>
              <a:t>spacy-stanza</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6"/>
              </a:rPr>
              <a:t>Use the latest Stanza (StanfordNLP) research models directly in spaCy</a:t>
            </a:r>
            <a:endParaRPr b="1" sz="1000"/>
          </a:p>
        </p:txBody>
      </p:sp>
      <p:sp>
        <p:nvSpPr>
          <p:cNvPr id="882" name="Google Shape;882;p76"/>
          <p:cNvSpPr/>
          <p:nvPr/>
        </p:nvSpPr>
        <p:spPr>
          <a:xfrm>
            <a:off x="3273300" y="30363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hlink"/>
                </a:solidFill>
                <a:uFill>
                  <a:noFill/>
                </a:uFill>
                <a:hlinkClick r:id="rId17"/>
              </a:rPr>
              <a:t>spacy-transformers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8"/>
              </a:rPr>
              <a:t>spaCy pipelines for pretrained BERT, XLNet and GPT-2</a:t>
            </a:r>
            <a:endParaRPr b="1" sz="1000"/>
          </a:p>
        </p:txBody>
      </p:sp>
      <p:sp>
        <p:nvSpPr>
          <p:cNvPr id="883" name="Google Shape;883;p76"/>
          <p:cNvSpPr/>
          <p:nvPr/>
        </p:nvSpPr>
        <p:spPr>
          <a:xfrm>
            <a:off x="6245100" y="3493500"/>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9"/>
              </a:rPr>
              <a:t>spacy-vis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20"/>
              </a:rPr>
              <a:t>A visualisation tool for spaCy using Hierplane</a:t>
            </a:r>
            <a:endParaRPr b="1" sz="1000"/>
          </a:p>
        </p:txBody>
      </p:sp>
      <p:sp>
        <p:nvSpPr>
          <p:cNvPr id="884" name="Google Shape;884;p76"/>
          <p:cNvSpPr txBox="1"/>
          <p:nvPr/>
        </p:nvSpPr>
        <p:spPr>
          <a:xfrm>
            <a:off x="3273300" y="4279350"/>
            <a:ext cx="2751000" cy="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1"/>
              </a:rPr>
              <a:t>spacymoji</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2"/>
              </a:rPr>
              <a:t>Emoji handling and meta data as a spaCy pipeline component</a:t>
            </a:r>
            <a:endParaRPr b="1" sz="1000"/>
          </a:p>
        </p:txBody>
      </p:sp>
      <p:pic>
        <p:nvPicPr>
          <p:cNvPr id="885" name="Google Shape;885;p76"/>
          <p:cNvPicPr preferRelativeResize="0"/>
          <p:nvPr/>
        </p:nvPicPr>
        <p:blipFill>
          <a:blip r:embed="rId23">
            <a:alphaModFix/>
          </a:blip>
          <a:stretch>
            <a:fillRect/>
          </a:stretch>
        </p:blipFill>
        <p:spPr>
          <a:xfrm>
            <a:off x="2453275" y="934075"/>
            <a:ext cx="491800" cy="491800"/>
          </a:xfrm>
          <a:prstGeom prst="rect">
            <a:avLst/>
          </a:prstGeom>
          <a:noFill/>
          <a:ln>
            <a:noFill/>
          </a:ln>
        </p:spPr>
      </p:pic>
      <p:pic>
        <p:nvPicPr>
          <p:cNvPr id="886" name="Google Shape;886;p76"/>
          <p:cNvPicPr preferRelativeResize="0"/>
          <p:nvPr/>
        </p:nvPicPr>
        <p:blipFill>
          <a:blip r:embed="rId24">
            <a:alphaModFix/>
          </a:blip>
          <a:stretch>
            <a:fillRect/>
          </a:stretch>
        </p:blipFill>
        <p:spPr>
          <a:xfrm>
            <a:off x="5494975" y="923175"/>
            <a:ext cx="491800" cy="491800"/>
          </a:xfrm>
          <a:prstGeom prst="rect">
            <a:avLst/>
          </a:prstGeom>
          <a:noFill/>
          <a:ln>
            <a:noFill/>
          </a:ln>
        </p:spPr>
      </p:pic>
      <p:pic>
        <p:nvPicPr>
          <p:cNvPr id="887" name="Google Shape;887;p76"/>
          <p:cNvPicPr preferRelativeResize="0"/>
          <p:nvPr/>
        </p:nvPicPr>
        <p:blipFill>
          <a:blip r:embed="rId25">
            <a:alphaModFix/>
          </a:blip>
          <a:stretch>
            <a:fillRect/>
          </a:stretch>
        </p:blipFill>
        <p:spPr>
          <a:xfrm>
            <a:off x="8052900" y="697950"/>
            <a:ext cx="712800" cy="712800"/>
          </a:xfrm>
          <a:prstGeom prst="rect">
            <a:avLst/>
          </a:prstGeom>
          <a:noFill/>
          <a:ln>
            <a:noFill/>
          </a:ln>
        </p:spPr>
      </p:pic>
      <p:pic>
        <p:nvPicPr>
          <p:cNvPr id="888" name="Google Shape;888;p76"/>
          <p:cNvPicPr preferRelativeResize="0"/>
          <p:nvPr/>
        </p:nvPicPr>
        <p:blipFill>
          <a:blip r:embed="rId26">
            <a:alphaModFix/>
          </a:blip>
          <a:stretch>
            <a:fillRect/>
          </a:stretch>
        </p:blipFill>
        <p:spPr>
          <a:xfrm>
            <a:off x="2280800" y="3334723"/>
            <a:ext cx="491801" cy="491780"/>
          </a:xfrm>
          <a:prstGeom prst="rect">
            <a:avLst/>
          </a:prstGeom>
          <a:noFill/>
          <a:ln>
            <a:noFill/>
          </a:ln>
        </p:spPr>
      </p:pic>
      <p:pic>
        <p:nvPicPr>
          <p:cNvPr id="889" name="Google Shape;889;p76"/>
          <p:cNvPicPr preferRelativeResize="0"/>
          <p:nvPr/>
        </p:nvPicPr>
        <p:blipFill>
          <a:blip r:embed="rId27">
            <a:alphaModFix/>
          </a:blip>
          <a:stretch>
            <a:fillRect/>
          </a:stretch>
        </p:blipFill>
        <p:spPr>
          <a:xfrm>
            <a:off x="8160350" y="3334708"/>
            <a:ext cx="628950" cy="628950"/>
          </a:xfrm>
          <a:prstGeom prst="rect">
            <a:avLst/>
          </a:prstGeom>
          <a:noFill/>
          <a:ln>
            <a:noFill/>
          </a:ln>
        </p:spPr>
      </p:pic>
      <p:pic>
        <p:nvPicPr>
          <p:cNvPr id="890" name="Google Shape;890;p76"/>
          <p:cNvPicPr preferRelativeResize="0"/>
          <p:nvPr/>
        </p:nvPicPr>
        <p:blipFill>
          <a:blip r:embed="rId28">
            <a:alphaModFix/>
          </a:blip>
          <a:stretch>
            <a:fillRect/>
          </a:stretch>
        </p:blipFill>
        <p:spPr>
          <a:xfrm>
            <a:off x="5272700" y="4134875"/>
            <a:ext cx="491800" cy="491800"/>
          </a:xfrm>
          <a:prstGeom prst="rect">
            <a:avLst/>
          </a:prstGeom>
          <a:noFill/>
          <a:ln>
            <a:noFill/>
          </a:ln>
        </p:spPr>
      </p:pic>
      <p:cxnSp>
        <p:nvCxnSpPr>
          <p:cNvPr id="891" name="Google Shape;891;p76"/>
          <p:cNvCxnSpPr/>
          <p:nvPr/>
        </p:nvCxnSpPr>
        <p:spPr>
          <a:xfrm>
            <a:off x="30063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92" name="Google Shape;892;p76"/>
          <p:cNvCxnSpPr/>
          <p:nvPr/>
        </p:nvCxnSpPr>
        <p:spPr>
          <a:xfrm>
            <a:off x="61305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893" name="Google Shape;893;p76"/>
          <p:cNvCxnSpPr/>
          <p:nvPr/>
        </p:nvCxnSpPr>
        <p:spPr>
          <a:xfrm>
            <a:off x="237600" y="22146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894" name="Google Shape;894;p76"/>
          <p:cNvCxnSpPr/>
          <p:nvPr/>
        </p:nvCxnSpPr>
        <p:spPr>
          <a:xfrm>
            <a:off x="237600" y="32814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77"/>
          <p:cNvSpPr/>
          <p:nvPr/>
        </p:nvSpPr>
        <p:spPr>
          <a:xfrm>
            <a:off x="311700" y="9415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3"/>
              </a:rPr>
              <a:t>textacy</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4"/>
              </a:rPr>
              <a:t>NLP, before and after spaCy</a:t>
            </a:r>
            <a:endParaRPr b="1" sz="1000"/>
          </a:p>
        </p:txBody>
      </p:sp>
      <p:sp>
        <p:nvSpPr>
          <p:cNvPr id="900" name="Google Shape;900;p77"/>
          <p:cNvSpPr/>
          <p:nvPr/>
        </p:nvSpPr>
        <p:spPr>
          <a:xfrm>
            <a:off x="3283500" y="941525"/>
            <a:ext cx="248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5"/>
              </a:rPr>
              <a:t>textpipe</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6"/>
              </a:rPr>
              <a:t>clean and extract metadata from text</a:t>
            </a:r>
            <a:endParaRPr b="1" sz="1000"/>
          </a:p>
        </p:txBody>
      </p:sp>
      <p:sp>
        <p:nvSpPr>
          <p:cNvPr id="901" name="Google Shape;901;p77"/>
          <p:cNvSpPr/>
          <p:nvPr/>
        </p:nvSpPr>
        <p:spPr>
          <a:xfrm>
            <a:off x="6255300" y="941525"/>
            <a:ext cx="26661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7"/>
              </a:rPr>
              <a:t>torchtext</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8"/>
              </a:rPr>
              <a:t>Data loaders and abstractions for text and NLP</a:t>
            </a:r>
            <a:endParaRPr b="1" sz="1000"/>
          </a:p>
        </p:txBody>
      </p:sp>
      <p:sp>
        <p:nvSpPr>
          <p:cNvPr id="902" name="Google Shape;902;p7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Packages, plugins, extensions</a:t>
            </a:r>
            <a:endParaRPr/>
          </a:p>
        </p:txBody>
      </p:sp>
      <p:sp>
        <p:nvSpPr>
          <p:cNvPr id="903" name="Google Shape;903;p77"/>
          <p:cNvSpPr/>
          <p:nvPr/>
        </p:nvSpPr>
        <p:spPr>
          <a:xfrm>
            <a:off x="311700" y="2313125"/>
            <a:ext cx="25674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9"/>
              </a:rPr>
              <a:t>whatlies</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0"/>
              </a:rPr>
              <a:t>Make interactive visualisations to figure out 'what lies' in word embeddings.</a:t>
            </a:r>
            <a:endParaRPr b="1" sz="1000"/>
          </a:p>
        </p:txBody>
      </p:sp>
      <p:sp>
        <p:nvSpPr>
          <p:cNvPr id="904" name="Google Shape;904;p77"/>
          <p:cNvSpPr/>
          <p:nvPr/>
        </p:nvSpPr>
        <p:spPr>
          <a:xfrm>
            <a:off x="3283500" y="2313125"/>
            <a:ext cx="2751000" cy="139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1"/>
              </a:rPr>
              <a:t>wmd-relax</a:t>
            </a:r>
            <a:endParaRPr b="1" sz="1000">
              <a:solidFill>
                <a:schemeClr val="hlink"/>
              </a:solidFill>
            </a:endParaRPr>
          </a:p>
          <a:p>
            <a:pPr indent="0" lvl="0" marL="0" rtl="0" algn="l">
              <a:lnSpc>
                <a:spcPct val="115000"/>
              </a:lnSpc>
              <a:spcBef>
                <a:spcPts val="1000"/>
              </a:spcBef>
              <a:spcAft>
                <a:spcPts val="1600"/>
              </a:spcAft>
              <a:buNone/>
            </a:pPr>
            <a:r>
              <a:rPr lang="en" sz="1100">
                <a:solidFill>
                  <a:schemeClr val="hlink"/>
                </a:solidFill>
                <a:uFill>
                  <a:noFill/>
                </a:uFill>
                <a:latin typeface="Roboto"/>
                <a:ea typeface="Roboto"/>
                <a:cs typeface="Roboto"/>
                <a:sym typeface="Roboto"/>
                <a:hlinkClick r:id="rId12"/>
              </a:rPr>
              <a:t>Calculates word mover's distance insanely fast</a:t>
            </a:r>
            <a:endParaRPr b="1" sz="1000"/>
          </a:p>
        </p:txBody>
      </p:sp>
      <p:pic>
        <p:nvPicPr>
          <p:cNvPr id="905" name="Google Shape;905;p77"/>
          <p:cNvPicPr preferRelativeResize="0"/>
          <p:nvPr/>
        </p:nvPicPr>
        <p:blipFill>
          <a:blip r:embed="rId13">
            <a:alphaModFix/>
          </a:blip>
          <a:stretch>
            <a:fillRect/>
          </a:stretch>
        </p:blipFill>
        <p:spPr>
          <a:xfrm>
            <a:off x="5293400" y="941525"/>
            <a:ext cx="628950" cy="628950"/>
          </a:xfrm>
          <a:prstGeom prst="rect">
            <a:avLst/>
          </a:prstGeom>
          <a:noFill/>
          <a:ln>
            <a:noFill/>
          </a:ln>
        </p:spPr>
      </p:pic>
      <p:pic>
        <p:nvPicPr>
          <p:cNvPr id="906" name="Google Shape;906;p77"/>
          <p:cNvPicPr preferRelativeResize="0"/>
          <p:nvPr/>
        </p:nvPicPr>
        <p:blipFill>
          <a:blip r:embed="rId14">
            <a:alphaModFix/>
          </a:blip>
          <a:stretch>
            <a:fillRect/>
          </a:stretch>
        </p:blipFill>
        <p:spPr>
          <a:xfrm>
            <a:off x="8183541" y="773391"/>
            <a:ext cx="628950" cy="628950"/>
          </a:xfrm>
          <a:prstGeom prst="rect">
            <a:avLst/>
          </a:prstGeom>
          <a:noFill/>
          <a:ln>
            <a:noFill/>
          </a:ln>
        </p:spPr>
      </p:pic>
      <p:pic>
        <p:nvPicPr>
          <p:cNvPr id="907" name="Google Shape;907;p77"/>
          <p:cNvPicPr preferRelativeResize="0"/>
          <p:nvPr/>
        </p:nvPicPr>
        <p:blipFill>
          <a:blip r:embed="rId15">
            <a:alphaModFix/>
          </a:blip>
          <a:stretch>
            <a:fillRect/>
          </a:stretch>
        </p:blipFill>
        <p:spPr>
          <a:xfrm>
            <a:off x="2224225" y="2084525"/>
            <a:ext cx="628950" cy="628950"/>
          </a:xfrm>
          <a:prstGeom prst="rect">
            <a:avLst/>
          </a:prstGeom>
          <a:noFill/>
          <a:ln>
            <a:noFill/>
          </a:ln>
        </p:spPr>
      </p:pic>
      <p:pic>
        <p:nvPicPr>
          <p:cNvPr id="908" name="Google Shape;908;p77"/>
          <p:cNvPicPr preferRelativeResize="0"/>
          <p:nvPr/>
        </p:nvPicPr>
        <p:blipFill>
          <a:blip r:embed="rId16">
            <a:alphaModFix/>
          </a:blip>
          <a:stretch>
            <a:fillRect/>
          </a:stretch>
        </p:blipFill>
        <p:spPr>
          <a:xfrm>
            <a:off x="5374038" y="2153100"/>
            <a:ext cx="491800" cy="491800"/>
          </a:xfrm>
          <a:prstGeom prst="rect">
            <a:avLst/>
          </a:prstGeom>
          <a:noFill/>
          <a:ln>
            <a:noFill/>
          </a:ln>
        </p:spPr>
      </p:pic>
      <p:sp>
        <p:nvSpPr>
          <p:cNvPr id="909" name="Google Shape;909;p77"/>
          <p:cNvSpPr txBox="1"/>
          <p:nvPr/>
        </p:nvSpPr>
        <p:spPr>
          <a:xfrm>
            <a:off x="340500" y="3781025"/>
            <a:ext cx="2666100" cy="8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7"/>
              </a:rPr>
              <a:t>Kindred</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18"/>
              </a:rPr>
              <a:t>Biomedical relation extraction using spaCy</a:t>
            </a:r>
            <a:endParaRPr/>
          </a:p>
        </p:txBody>
      </p:sp>
      <p:sp>
        <p:nvSpPr>
          <p:cNvPr id="910" name="Google Shape;910;p77"/>
          <p:cNvSpPr txBox="1"/>
          <p:nvPr/>
        </p:nvSpPr>
        <p:spPr>
          <a:xfrm>
            <a:off x="3368425" y="3781025"/>
            <a:ext cx="2567400" cy="8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19"/>
              </a:rPr>
              <a:t>languagecrunch</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0"/>
              </a:rPr>
              <a:t>NLP server for spaCy, WordNet and NeuralCoref as a Docker image</a:t>
            </a:r>
            <a:endParaRPr/>
          </a:p>
        </p:txBody>
      </p:sp>
      <p:sp>
        <p:nvSpPr>
          <p:cNvPr id="911" name="Google Shape;911;p77"/>
          <p:cNvSpPr txBox="1"/>
          <p:nvPr/>
        </p:nvSpPr>
        <p:spPr>
          <a:xfrm>
            <a:off x="6467100" y="3537500"/>
            <a:ext cx="2567400" cy="11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accent5"/>
                </a:solidFill>
                <a:uFill>
                  <a:noFill/>
                </a:uFill>
                <a:hlinkClick r:id="rId21"/>
              </a:rPr>
              <a:t>spacyr</a:t>
            </a:r>
            <a:endParaRPr b="1" sz="1000">
              <a:solidFill>
                <a:schemeClr val="accent5"/>
              </a:solidFill>
            </a:endParaRPr>
          </a:p>
          <a:p>
            <a:pPr indent="0" lvl="0" marL="0" rtl="0" algn="l">
              <a:spcBef>
                <a:spcPts val="1000"/>
              </a:spcBef>
              <a:spcAft>
                <a:spcPts val="0"/>
              </a:spcAft>
              <a:buNone/>
            </a:pPr>
            <a:r>
              <a:rPr lang="en" sz="1100">
                <a:solidFill>
                  <a:schemeClr val="accent5"/>
                </a:solidFill>
                <a:uFill>
                  <a:noFill/>
                </a:uFill>
                <a:latin typeface="Roboto"/>
                <a:ea typeface="Roboto"/>
                <a:cs typeface="Roboto"/>
                <a:sym typeface="Roboto"/>
                <a:hlinkClick r:id="rId22"/>
              </a:rPr>
              <a:t>An R wrapper for spaCy</a:t>
            </a:r>
            <a:endParaRPr b="1" sz="1000"/>
          </a:p>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rPr b="1" lang="en" sz="1000">
                <a:solidFill>
                  <a:schemeClr val="accent5"/>
                </a:solidFill>
                <a:uFill>
                  <a:noFill/>
                </a:uFill>
                <a:hlinkClick r:id="rId23"/>
              </a:rPr>
              <a:t>CleanNLP</a:t>
            </a:r>
            <a:endParaRPr b="1" sz="1000">
              <a:solidFill>
                <a:schemeClr val="accent5"/>
              </a:solidFill>
            </a:endParaRPr>
          </a:p>
          <a:p>
            <a:pPr indent="0" lvl="0" marL="0" rtl="0" algn="just">
              <a:spcBef>
                <a:spcPts val="1000"/>
              </a:spcBef>
              <a:spcAft>
                <a:spcPts val="0"/>
              </a:spcAft>
              <a:buNone/>
            </a:pPr>
            <a:r>
              <a:rPr lang="en" sz="1100">
                <a:solidFill>
                  <a:schemeClr val="accent5"/>
                </a:solidFill>
                <a:uFill>
                  <a:noFill/>
                </a:uFill>
                <a:latin typeface="Roboto"/>
                <a:ea typeface="Roboto"/>
                <a:cs typeface="Roboto"/>
                <a:sym typeface="Roboto"/>
                <a:hlinkClick r:id="rId24"/>
              </a:rPr>
              <a:t>A tidy data model for NLP in R</a:t>
            </a:r>
            <a:endParaRPr/>
          </a:p>
        </p:txBody>
      </p:sp>
      <p:sp>
        <p:nvSpPr>
          <p:cNvPr id="912" name="Google Shape;912;p77"/>
          <p:cNvSpPr txBox="1"/>
          <p:nvPr/>
        </p:nvSpPr>
        <p:spPr>
          <a:xfrm>
            <a:off x="6321300" y="2450550"/>
            <a:ext cx="25674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hlink"/>
                </a:solidFill>
                <a:uFill>
                  <a:noFill/>
                </a:uFill>
                <a:hlinkClick r:id="rId25"/>
              </a:rPr>
              <a:t>spacy-wordnet</a:t>
            </a:r>
            <a:endParaRPr b="1" sz="1000">
              <a:solidFill>
                <a:schemeClr val="hlink"/>
              </a:solidFill>
            </a:endParaRPr>
          </a:p>
          <a:p>
            <a:pPr indent="0" lvl="0" marL="0" rtl="0" algn="l">
              <a:spcBef>
                <a:spcPts val="1000"/>
              </a:spcBef>
              <a:spcAft>
                <a:spcPts val="0"/>
              </a:spcAft>
              <a:buNone/>
            </a:pPr>
            <a:r>
              <a:rPr lang="en" sz="1100">
                <a:solidFill>
                  <a:schemeClr val="hlink"/>
                </a:solidFill>
                <a:uFill>
                  <a:noFill/>
                </a:uFill>
                <a:latin typeface="Roboto"/>
                <a:ea typeface="Roboto"/>
                <a:cs typeface="Roboto"/>
                <a:sym typeface="Roboto"/>
                <a:hlinkClick r:id="rId26"/>
              </a:rPr>
              <a:t>WordNet meets spaCy</a:t>
            </a:r>
            <a:endParaRPr b="1" sz="1000"/>
          </a:p>
        </p:txBody>
      </p:sp>
      <p:pic>
        <p:nvPicPr>
          <p:cNvPr id="913" name="Google Shape;913;p77"/>
          <p:cNvPicPr preferRelativeResize="0"/>
          <p:nvPr/>
        </p:nvPicPr>
        <p:blipFill>
          <a:blip r:embed="rId27">
            <a:alphaModFix/>
          </a:blip>
          <a:stretch>
            <a:fillRect/>
          </a:stretch>
        </p:blipFill>
        <p:spPr>
          <a:xfrm>
            <a:off x="8089575" y="2121613"/>
            <a:ext cx="628950" cy="544218"/>
          </a:xfrm>
          <a:prstGeom prst="rect">
            <a:avLst/>
          </a:prstGeom>
          <a:noFill/>
          <a:ln>
            <a:noFill/>
          </a:ln>
        </p:spPr>
      </p:pic>
      <p:cxnSp>
        <p:nvCxnSpPr>
          <p:cNvPr id="914" name="Google Shape;914;p77"/>
          <p:cNvCxnSpPr/>
          <p:nvPr/>
        </p:nvCxnSpPr>
        <p:spPr>
          <a:xfrm>
            <a:off x="2930175" y="9783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915" name="Google Shape;915;p77"/>
          <p:cNvCxnSpPr/>
          <p:nvPr/>
        </p:nvCxnSpPr>
        <p:spPr>
          <a:xfrm>
            <a:off x="6054375" y="1054575"/>
            <a:ext cx="6300" cy="3960600"/>
          </a:xfrm>
          <a:prstGeom prst="straightConnector1">
            <a:avLst/>
          </a:prstGeom>
          <a:noFill/>
          <a:ln cap="flat" cmpd="sng" w="9525">
            <a:solidFill>
              <a:schemeClr val="dk2"/>
            </a:solidFill>
            <a:prstDash val="dashDot"/>
            <a:round/>
            <a:headEnd len="med" w="med" type="none"/>
            <a:tailEnd len="med" w="med" type="none"/>
          </a:ln>
        </p:spPr>
      </p:cxnSp>
      <p:cxnSp>
        <p:nvCxnSpPr>
          <p:cNvPr id="916" name="Google Shape;916;p77"/>
          <p:cNvCxnSpPr/>
          <p:nvPr/>
        </p:nvCxnSpPr>
        <p:spPr>
          <a:xfrm>
            <a:off x="161400" y="1986075"/>
            <a:ext cx="8595900" cy="0"/>
          </a:xfrm>
          <a:prstGeom prst="straightConnector1">
            <a:avLst/>
          </a:prstGeom>
          <a:noFill/>
          <a:ln cap="flat" cmpd="sng" w="9525">
            <a:solidFill>
              <a:schemeClr val="dk2"/>
            </a:solidFill>
            <a:prstDash val="dashDot"/>
            <a:round/>
            <a:headEnd len="med" w="med" type="none"/>
            <a:tailEnd len="med" w="med" type="none"/>
          </a:ln>
        </p:spPr>
      </p:cxnSp>
      <p:cxnSp>
        <p:nvCxnSpPr>
          <p:cNvPr id="917" name="Google Shape;917;p77"/>
          <p:cNvCxnSpPr/>
          <p:nvPr/>
        </p:nvCxnSpPr>
        <p:spPr>
          <a:xfrm>
            <a:off x="237600" y="3510075"/>
            <a:ext cx="8595900" cy="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Hands-on</a:t>
            </a:r>
            <a:endParaRPr/>
          </a:p>
        </p:txBody>
      </p:sp>
      <p:sp>
        <p:nvSpPr>
          <p:cNvPr id="923" name="Google Shape;923;p78"/>
          <p:cNvSpPr txBox="1"/>
          <p:nvPr>
            <p:ph idx="1" type="body"/>
          </p:nvPr>
        </p:nvSpPr>
        <p:spPr>
          <a:xfrm>
            <a:off x="4399950" y="978400"/>
            <a:ext cx="5048400" cy="396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chemeClr val="hlink"/>
                </a:solidFill>
                <a:latin typeface="Catamaran"/>
                <a:ea typeface="Catamaran"/>
                <a:cs typeface="Catamaran"/>
                <a:sym typeface="Catamaran"/>
                <a:hlinkClick r:id="rId3"/>
              </a:rPr>
              <a:t>NLP_Basics_Demo</a:t>
            </a:r>
            <a:endParaRPr/>
          </a:p>
          <a:p>
            <a:pPr indent="0" lvl="0" marL="0" rtl="0" algn="l">
              <a:lnSpc>
                <a:spcPct val="115000"/>
              </a:lnSpc>
              <a:spcBef>
                <a:spcPts val="1600"/>
              </a:spcBef>
              <a:spcAft>
                <a:spcPts val="0"/>
              </a:spcAft>
              <a:buNone/>
            </a:pPr>
            <a:r>
              <a:rPr lang="en" sz="1300" u="sng">
                <a:solidFill>
                  <a:schemeClr val="hlink"/>
                </a:solidFill>
                <a:latin typeface="Catamaran"/>
                <a:ea typeface="Catamaran"/>
                <a:cs typeface="Catamaran"/>
                <a:sym typeface="Catamaran"/>
                <a:hlinkClick r:id="rId4"/>
              </a:rPr>
              <a:t>SparkNLP_PretrainedModelsUsage</a:t>
            </a:r>
            <a:endParaRPr sz="1300">
              <a:latin typeface="Catamaran"/>
              <a:ea typeface="Catamaran"/>
              <a:cs typeface="Catamaran"/>
              <a:sym typeface="Catamaran"/>
            </a:endParaRPr>
          </a:p>
          <a:p>
            <a:pPr indent="-311150" lvl="0" marL="457200" marR="127000" rtl="0" algn="l">
              <a:lnSpc>
                <a:spcPct val="115000"/>
              </a:lnSpc>
              <a:spcBef>
                <a:spcPts val="1600"/>
              </a:spcBef>
              <a:spcAft>
                <a:spcPts val="0"/>
              </a:spcAft>
              <a:buClr>
                <a:srgbClr val="000000"/>
              </a:buClr>
              <a:buSzPts val="1300"/>
              <a:buFont typeface="Catamaran"/>
              <a:buChar char="●"/>
            </a:pPr>
            <a:r>
              <a:rPr b="1" lang="en" sz="1300">
                <a:solidFill>
                  <a:srgbClr val="000000"/>
                </a:solidFill>
                <a:latin typeface="Catamaran"/>
                <a:ea typeface="Catamaran"/>
                <a:cs typeface="Catamaran"/>
                <a:sym typeface="Catamaran"/>
              </a:rPr>
              <a:t>Using Pre-trained Pipelines</a:t>
            </a:r>
            <a:endParaRPr b="1"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Explain Document ML</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Explain Document DL</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Spell Checker</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Parsing a list of texts</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Using fullAnnotate to get more details</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Use pretrained match_chunk Pipeline for Individual Noun Phrase</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Extract exact dates from referential date phrases</a:t>
            </a:r>
            <a:endParaRPr sz="1300">
              <a:solidFill>
                <a:srgbClr val="000000"/>
              </a:solidFill>
              <a:latin typeface="Catamaran"/>
              <a:ea typeface="Catamaran"/>
              <a:cs typeface="Catamaran"/>
              <a:sym typeface="Catamaran"/>
            </a:endParaRPr>
          </a:p>
          <a:p>
            <a:pPr indent="-311150" lvl="1" marL="914400" marR="127000" rtl="0" algn="l">
              <a:lnSpc>
                <a:spcPct val="115000"/>
              </a:lnSpc>
              <a:spcBef>
                <a:spcPts val="0"/>
              </a:spcBef>
              <a:spcAft>
                <a:spcPts val="0"/>
              </a:spcAft>
              <a:buClr>
                <a:srgbClr val="000000"/>
              </a:buClr>
              <a:buSzPts val="1300"/>
              <a:buFont typeface="Catamaran"/>
              <a:buChar char="○"/>
            </a:pPr>
            <a:r>
              <a:rPr lang="en" sz="1300">
                <a:solidFill>
                  <a:srgbClr val="000000"/>
                </a:solidFill>
                <a:latin typeface="Catamaran"/>
                <a:ea typeface="Catamaran"/>
                <a:cs typeface="Catamaran"/>
                <a:sym typeface="Catamaran"/>
              </a:rPr>
              <a:t>Sentiment Analysis</a:t>
            </a:r>
            <a:endParaRPr sz="1300">
              <a:solidFill>
                <a:srgbClr val="000000"/>
              </a:solidFill>
              <a:latin typeface="Catamaran"/>
              <a:ea typeface="Catamaran"/>
              <a:cs typeface="Catamaran"/>
              <a:sym typeface="Catamaran"/>
            </a:endParaRPr>
          </a:p>
          <a:p>
            <a:pPr indent="0" lvl="0" marL="0" marR="127000" rtl="0" algn="l">
              <a:lnSpc>
                <a:spcPct val="115000"/>
              </a:lnSpc>
              <a:spcBef>
                <a:spcPts val="0"/>
              </a:spcBef>
              <a:spcAft>
                <a:spcPts val="0"/>
              </a:spcAft>
              <a:buNone/>
            </a:pPr>
            <a:r>
              <a:rPr lang="en" sz="1300" u="sng">
                <a:solidFill>
                  <a:schemeClr val="hlink"/>
                </a:solidFill>
                <a:latin typeface="Catamaran"/>
                <a:ea typeface="Catamaran"/>
                <a:cs typeface="Catamaran"/>
                <a:sym typeface="Catamaran"/>
                <a:hlinkClick r:id="rId5"/>
              </a:rPr>
              <a:t>spaCy_Demo</a:t>
            </a:r>
            <a:endParaRPr sz="1300">
              <a:solidFill>
                <a:srgbClr val="000000"/>
              </a:solidFill>
              <a:latin typeface="Catamaran"/>
              <a:ea typeface="Catamaran"/>
              <a:cs typeface="Catamaran"/>
              <a:sym typeface="Catamaran"/>
            </a:endParaRPr>
          </a:p>
          <a:p>
            <a:pPr indent="0" lvl="0" marL="0" marR="127000" rtl="0" algn="l">
              <a:lnSpc>
                <a:spcPct val="115000"/>
              </a:lnSpc>
              <a:spcBef>
                <a:spcPts val="0"/>
              </a:spcBef>
              <a:spcAft>
                <a:spcPts val="0"/>
              </a:spcAft>
              <a:buNone/>
            </a:pPr>
            <a:r>
              <a:t/>
            </a:r>
            <a:endParaRPr sz="1300">
              <a:solidFill>
                <a:srgbClr val="000000"/>
              </a:solidFill>
              <a:latin typeface="Catamaran"/>
              <a:ea typeface="Catamaran"/>
              <a:cs typeface="Catamaran"/>
              <a:sym typeface="Catamaran"/>
            </a:endParaRPr>
          </a:p>
          <a:p>
            <a:pPr indent="0" lvl="0" marL="0" marR="127000" rtl="0" algn="l">
              <a:lnSpc>
                <a:spcPct val="115000"/>
              </a:lnSpc>
              <a:spcBef>
                <a:spcPts val="0"/>
              </a:spcBef>
              <a:spcAft>
                <a:spcPts val="0"/>
              </a:spcAft>
              <a:buNone/>
            </a:pPr>
            <a:r>
              <a:rPr lang="en" sz="1300" u="sng">
                <a:solidFill>
                  <a:schemeClr val="hlink"/>
                </a:solidFill>
                <a:latin typeface="Catamaran"/>
                <a:ea typeface="Catamaran"/>
                <a:cs typeface="Catamaran"/>
                <a:sym typeface="Catamaran"/>
                <a:hlinkClick r:id="rId6"/>
              </a:rPr>
              <a:t>SparkNLP_Transformers</a:t>
            </a:r>
            <a:endParaRPr sz="1300">
              <a:solidFill>
                <a:srgbClr val="000000"/>
              </a:solidFill>
              <a:latin typeface="Catamaran"/>
              <a:ea typeface="Catamaran"/>
              <a:cs typeface="Catamaran"/>
              <a:sym typeface="Catamaran"/>
            </a:endParaRPr>
          </a:p>
        </p:txBody>
      </p:sp>
      <p:sp>
        <p:nvSpPr>
          <p:cNvPr id="924" name="Google Shape;924;p78"/>
          <p:cNvSpPr txBox="1"/>
          <p:nvPr/>
        </p:nvSpPr>
        <p:spPr>
          <a:xfrm>
            <a:off x="311700" y="1107400"/>
            <a:ext cx="3745800" cy="32829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Catamaran"/>
              <a:buChar char="●"/>
            </a:pPr>
            <a:r>
              <a:rPr lang="en" sz="1600">
                <a:latin typeface="Catamaran"/>
                <a:ea typeface="Catamaran"/>
                <a:cs typeface="Catamaran"/>
                <a:sym typeface="Catamaran"/>
              </a:rPr>
              <a:t>Legal Text Processing</a:t>
            </a:r>
            <a:endParaRPr sz="1600">
              <a:latin typeface="Catamaran"/>
              <a:ea typeface="Catamaran"/>
              <a:cs typeface="Catamaran"/>
              <a:sym typeface="Catamaran"/>
            </a:endParaRPr>
          </a:p>
          <a:p>
            <a:pPr indent="-330200" lvl="1" marL="914400" rtl="0" algn="l">
              <a:lnSpc>
                <a:spcPct val="200000"/>
              </a:lnSpc>
              <a:spcBef>
                <a:spcPts val="0"/>
              </a:spcBef>
              <a:spcAft>
                <a:spcPts val="0"/>
              </a:spcAft>
              <a:buSzPts val="1600"/>
              <a:buFont typeface="Catamaran"/>
              <a:buChar char="○"/>
            </a:pPr>
            <a:r>
              <a:rPr lang="en" sz="1600" u="sng">
                <a:solidFill>
                  <a:schemeClr val="hlink"/>
                </a:solidFill>
                <a:latin typeface="Catamaran"/>
                <a:ea typeface="Catamaran"/>
                <a:cs typeface="Catamaran"/>
                <a:sym typeface="Catamaran"/>
                <a:hlinkClick r:id="rId7"/>
              </a:rPr>
              <a:t>Blackstone</a:t>
            </a:r>
            <a:endParaRPr sz="1600">
              <a:latin typeface="Catamaran"/>
              <a:ea typeface="Catamaran"/>
              <a:cs typeface="Catamaran"/>
              <a:sym typeface="Catamaran"/>
            </a:endParaRPr>
          </a:p>
          <a:p>
            <a:pPr indent="-330200" lvl="0" marL="457200" rtl="0" algn="l">
              <a:lnSpc>
                <a:spcPct val="200000"/>
              </a:lnSpc>
              <a:spcBef>
                <a:spcPts val="0"/>
              </a:spcBef>
              <a:spcAft>
                <a:spcPts val="0"/>
              </a:spcAft>
              <a:buSzPts val="1600"/>
              <a:buFont typeface="Catamaran"/>
              <a:buChar char="●"/>
            </a:pPr>
            <a:r>
              <a:rPr lang="en" sz="1600">
                <a:latin typeface="Catamaran"/>
                <a:ea typeface="Catamaran"/>
                <a:cs typeface="Catamaran"/>
                <a:sym typeface="Catamaran"/>
              </a:rPr>
              <a:t>Biomedical Text Processing</a:t>
            </a:r>
            <a:endParaRPr sz="1600">
              <a:latin typeface="Catamaran"/>
              <a:ea typeface="Catamaran"/>
              <a:cs typeface="Catamaran"/>
              <a:sym typeface="Catamaran"/>
            </a:endParaRPr>
          </a:p>
          <a:p>
            <a:pPr indent="-330200" lvl="1" marL="914400" rtl="0" algn="l">
              <a:lnSpc>
                <a:spcPct val="200000"/>
              </a:lnSpc>
              <a:spcBef>
                <a:spcPts val="0"/>
              </a:spcBef>
              <a:spcAft>
                <a:spcPts val="0"/>
              </a:spcAft>
              <a:buSzPts val="1600"/>
              <a:buFont typeface="Catamaran"/>
              <a:buChar char="○"/>
            </a:pPr>
            <a:r>
              <a:rPr lang="en" sz="1600" u="sng">
                <a:solidFill>
                  <a:schemeClr val="hlink"/>
                </a:solidFill>
                <a:latin typeface="Catamaran"/>
                <a:ea typeface="Catamaran"/>
                <a:cs typeface="Catamaran"/>
                <a:sym typeface="Catamaran"/>
                <a:hlinkClick r:id="rId8"/>
              </a:rPr>
              <a:t>ScispaCy</a:t>
            </a:r>
            <a:endParaRPr sz="1600">
              <a:latin typeface="Catamaran"/>
              <a:ea typeface="Catamaran"/>
              <a:cs typeface="Catamaran"/>
              <a:sym typeface="Catamaran"/>
            </a:endParaRPr>
          </a:p>
          <a:p>
            <a:pPr indent="-330200" lvl="0" marL="457200" rtl="0" algn="l">
              <a:lnSpc>
                <a:spcPct val="200000"/>
              </a:lnSpc>
              <a:spcBef>
                <a:spcPts val="0"/>
              </a:spcBef>
              <a:spcAft>
                <a:spcPts val="0"/>
              </a:spcAft>
              <a:buClr>
                <a:srgbClr val="1A1E23"/>
              </a:buClr>
              <a:buSzPts val="1600"/>
              <a:buFont typeface="Catamaran"/>
              <a:buChar char="●"/>
            </a:pPr>
            <a:r>
              <a:rPr lang="en" sz="1600">
                <a:solidFill>
                  <a:srgbClr val="1A1E23"/>
                </a:solidFill>
                <a:latin typeface="Catamaran"/>
                <a:ea typeface="Catamaran"/>
                <a:cs typeface="Catamaran"/>
                <a:sym typeface="Catamaran"/>
              </a:rPr>
              <a:t>Stanza (formerly StanfordNLP) library</a:t>
            </a:r>
            <a:endParaRPr sz="1600">
              <a:solidFill>
                <a:srgbClr val="1A1E23"/>
              </a:solidFill>
              <a:latin typeface="Catamaran"/>
              <a:ea typeface="Catamaran"/>
              <a:cs typeface="Catamaran"/>
              <a:sym typeface="Catamaran"/>
            </a:endParaRPr>
          </a:p>
          <a:p>
            <a:pPr indent="-330200" lvl="1" marL="914400" rtl="0" algn="l">
              <a:lnSpc>
                <a:spcPct val="200000"/>
              </a:lnSpc>
              <a:spcBef>
                <a:spcPts val="0"/>
              </a:spcBef>
              <a:spcAft>
                <a:spcPts val="0"/>
              </a:spcAft>
              <a:buSzPts val="1600"/>
              <a:buFont typeface="Catamaran"/>
              <a:buChar char="○"/>
            </a:pPr>
            <a:r>
              <a:rPr lang="en" sz="1600" u="sng">
                <a:solidFill>
                  <a:schemeClr val="hlink"/>
                </a:solidFill>
                <a:latin typeface="Catamaran"/>
                <a:ea typeface="Catamaran"/>
                <a:cs typeface="Catamaran"/>
                <a:sym typeface="Catamaran"/>
                <a:hlinkClick r:id="rId9"/>
              </a:rPr>
              <a:t>Spacy-stanza</a:t>
            </a:r>
            <a:r>
              <a:rPr lang="en" sz="1600">
                <a:solidFill>
                  <a:srgbClr val="1A1E23"/>
                </a:solidFill>
                <a:latin typeface="Catamaran"/>
                <a:ea typeface="Catamaran"/>
                <a:cs typeface="Catamaran"/>
                <a:sym typeface="Catamaran"/>
              </a:rPr>
              <a:t> , </a:t>
            </a:r>
            <a:r>
              <a:rPr lang="en" sz="1600" u="sng">
                <a:solidFill>
                  <a:schemeClr val="hlink"/>
                </a:solidFill>
                <a:latin typeface="Catamaran"/>
                <a:ea typeface="Catamaran"/>
                <a:cs typeface="Catamaran"/>
                <a:sym typeface="Catamaran"/>
                <a:hlinkClick r:id="rId10"/>
              </a:rPr>
              <a:t>stanza</a:t>
            </a:r>
            <a:endParaRPr sz="1600">
              <a:solidFill>
                <a:srgbClr val="45505E"/>
              </a:solidFill>
              <a:latin typeface="Catamaran"/>
              <a:ea typeface="Catamaran"/>
              <a:cs typeface="Catamaran"/>
              <a:sym typeface="Catamaran"/>
            </a:endParaRPr>
          </a:p>
        </p:txBody>
      </p:sp>
      <p:cxnSp>
        <p:nvCxnSpPr>
          <p:cNvPr id="925" name="Google Shape;925;p78"/>
          <p:cNvCxnSpPr/>
          <p:nvPr/>
        </p:nvCxnSpPr>
        <p:spPr>
          <a:xfrm>
            <a:off x="4225575" y="978375"/>
            <a:ext cx="6300" cy="396060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7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Pretrained Models</a:t>
            </a:r>
            <a:endParaRPr/>
          </a:p>
        </p:txBody>
      </p:sp>
      <p:sp>
        <p:nvSpPr>
          <p:cNvPr id="931" name="Google Shape;931;p79"/>
          <p:cNvSpPr txBox="1"/>
          <p:nvPr>
            <p:ph idx="2" type="body"/>
          </p:nvPr>
        </p:nvSpPr>
        <p:spPr>
          <a:xfrm>
            <a:off x="4939500" y="724200"/>
            <a:ext cx="4045200" cy="36951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FF7351"/>
              </a:buClr>
              <a:buSzPts val="1800"/>
              <a:buChar char="●"/>
            </a:pPr>
            <a:r>
              <a:rPr lang="en">
                <a:solidFill>
                  <a:srgbClr val="FF7351"/>
                </a:solidFill>
              </a:rPr>
              <a:t>End-End Pipeline</a:t>
            </a:r>
            <a:endParaRPr>
              <a:solidFill>
                <a:srgbClr val="FF7351"/>
              </a:solidFill>
            </a:endParaRPr>
          </a:p>
          <a:p>
            <a:pPr indent="-342900" lvl="0" marL="457200" rtl="0" algn="l">
              <a:lnSpc>
                <a:spcPct val="150000"/>
              </a:lnSpc>
              <a:spcBef>
                <a:spcPts val="0"/>
              </a:spcBef>
              <a:spcAft>
                <a:spcPts val="0"/>
              </a:spcAft>
              <a:buClr>
                <a:srgbClr val="FF7351"/>
              </a:buClr>
              <a:buSzPts val="1800"/>
              <a:buChar char="●"/>
            </a:pPr>
            <a:r>
              <a:rPr lang="en">
                <a:solidFill>
                  <a:srgbClr val="FF7351"/>
                </a:solidFill>
              </a:rPr>
              <a:t>Language Models</a:t>
            </a:r>
            <a:endParaRPr>
              <a:solidFill>
                <a:srgbClr val="FF7351"/>
              </a:solidFill>
            </a:endParaRPr>
          </a:p>
          <a:p>
            <a:pPr indent="-342900" lvl="0" marL="457200" rtl="0" algn="l">
              <a:lnSpc>
                <a:spcPct val="150000"/>
              </a:lnSpc>
              <a:spcBef>
                <a:spcPts val="0"/>
              </a:spcBef>
              <a:spcAft>
                <a:spcPts val="0"/>
              </a:spcAft>
              <a:buClr>
                <a:srgbClr val="FF7351"/>
              </a:buClr>
              <a:buSzPts val="1800"/>
              <a:buChar char="●"/>
            </a:pPr>
            <a:r>
              <a:rPr lang="en">
                <a:solidFill>
                  <a:srgbClr val="FF7351"/>
                </a:solidFill>
              </a:rPr>
              <a:t>Demo - Using pretrained models</a:t>
            </a:r>
            <a:endParaRPr>
              <a:solidFill>
                <a:srgbClr val="FF735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8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to End Pipeline</a:t>
            </a:r>
            <a:endParaRPr/>
          </a:p>
        </p:txBody>
      </p:sp>
      <p:sp>
        <p:nvSpPr>
          <p:cNvPr id="937" name="Google Shape;937;p80"/>
          <p:cNvSpPr txBox="1"/>
          <p:nvPr>
            <p:ph idx="1" type="body"/>
          </p:nvPr>
        </p:nvSpPr>
        <p:spPr>
          <a:xfrm>
            <a:off x="311700" y="865325"/>
            <a:ext cx="8520600" cy="95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000000"/>
                </a:solidFill>
                <a:latin typeface="Catamaran"/>
                <a:ea typeface="Catamaran"/>
                <a:cs typeface="Catamaran"/>
                <a:sym typeface="Catamaran"/>
              </a:rPr>
              <a:t>Pretrained text representations can be fed to various deep learning architectures for different downstream natural language processing applications</a:t>
            </a:r>
            <a:endParaRPr sz="1500">
              <a:latin typeface="Catamaran"/>
              <a:ea typeface="Catamaran"/>
              <a:cs typeface="Catamaran"/>
              <a:sym typeface="Catamaran"/>
            </a:endParaRPr>
          </a:p>
        </p:txBody>
      </p:sp>
      <p:pic>
        <p:nvPicPr>
          <p:cNvPr id="938" name="Google Shape;938;p80"/>
          <p:cNvPicPr preferRelativeResize="0"/>
          <p:nvPr/>
        </p:nvPicPr>
        <p:blipFill>
          <a:blip r:embed="rId3">
            <a:alphaModFix/>
          </a:blip>
          <a:stretch>
            <a:fillRect/>
          </a:stretch>
        </p:blipFill>
        <p:spPr>
          <a:xfrm>
            <a:off x="1676400" y="1779775"/>
            <a:ext cx="6219825" cy="2962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Language Models</a:t>
            </a:r>
            <a:endParaRPr/>
          </a:p>
        </p:txBody>
      </p:sp>
      <p:sp>
        <p:nvSpPr>
          <p:cNvPr id="944" name="Google Shape;944;p81"/>
          <p:cNvSpPr txBox="1"/>
          <p:nvPr/>
        </p:nvSpPr>
        <p:spPr>
          <a:xfrm>
            <a:off x="7864800" y="4587025"/>
            <a:ext cx="9675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7FAF"/>
                </a:solidFill>
                <a:highlight>
                  <a:srgbClr val="FFFFFF"/>
                </a:highlight>
                <a:uFill>
                  <a:noFill/>
                </a:uFill>
                <a:hlinkClick r:id="rId3"/>
              </a:rPr>
              <a:t>Source</a:t>
            </a:r>
            <a:endParaRPr/>
          </a:p>
        </p:txBody>
      </p:sp>
      <p:pic>
        <p:nvPicPr>
          <p:cNvPr id="945" name="Google Shape;945;p81"/>
          <p:cNvPicPr preferRelativeResize="0"/>
          <p:nvPr/>
        </p:nvPicPr>
        <p:blipFill>
          <a:blip r:embed="rId4">
            <a:alphaModFix/>
          </a:blip>
          <a:stretch>
            <a:fillRect/>
          </a:stretch>
        </p:blipFill>
        <p:spPr>
          <a:xfrm>
            <a:off x="192350" y="680175"/>
            <a:ext cx="8520600" cy="386339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Models</a:t>
            </a:r>
            <a:endParaRPr/>
          </a:p>
        </p:txBody>
      </p:sp>
      <p:sp>
        <p:nvSpPr>
          <p:cNvPr id="951" name="Google Shape;951;p82"/>
          <p:cNvSpPr txBox="1"/>
          <p:nvPr>
            <p:ph idx="1" type="body"/>
          </p:nvPr>
        </p:nvSpPr>
        <p:spPr>
          <a:xfrm>
            <a:off x="188400" y="1304875"/>
            <a:ext cx="3194100" cy="34164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3"/>
              </a:rPr>
              <a:t>BERT</a:t>
            </a:r>
            <a:r>
              <a:rPr lang="en" sz="1300">
                <a:solidFill>
                  <a:srgbClr val="404040"/>
                </a:solidFill>
                <a:latin typeface="Catamaran"/>
                <a:ea typeface="Catamaran"/>
                <a:cs typeface="Catamaran"/>
                <a:sym typeface="Catamaran"/>
              </a:rPr>
              <a:t> (from Google)</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4"/>
              </a:rPr>
              <a:t>GPT</a:t>
            </a:r>
            <a:r>
              <a:rPr lang="en" sz="1300">
                <a:solidFill>
                  <a:srgbClr val="404040"/>
                </a:solidFill>
                <a:latin typeface="Catamaran"/>
                <a:ea typeface="Catamaran"/>
                <a:cs typeface="Catamaran"/>
                <a:sym typeface="Catamaran"/>
              </a:rPr>
              <a:t> (from OpenAI)</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5"/>
              </a:rPr>
              <a:t>GPT-2</a:t>
            </a:r>
            <a:r>
              <a:rPr lang="en" sz="1300">
                <a:solidFill>
                  <a:srgbClr val="404040"/>
                </a:solidFill>
                <a:latin typeface="Catamaran"/>
                <a:ea typeface="Catamaran"/>
                <a:cs typeface="Catamaran"/>
                <a:sym typeface="Catamaran"/>
              </a:rPr>
              <a:t> (from OpenAI)</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6"/>
              </a:rPr>
              <a:t>Transformer-XL</a:t>
            </a:r>
            <a:r>
              <a:rPr lang="en" sz="1300">
                <a:solidFill>
                  <a:srgbClr val="404040"/>
                </a:solidFill>
                <a:latin typeface="Catamaran"/>
                <a:ea typeface="Catamaran"/>
                <a:cs typeface="Catamaran"/>
                <a:sym typeface="Catamaran"/>
              </a:rPr>
              <a:t> (from Google/CMU)</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7"/>
              </a:rPr>
              <a:t>XLNet</a:t>
            </a:r>
            <a:r>
              <a:rPr lang="en" sz="1300">
                <a:solidFill>
                  <a:srgbClr val="404040"/>
                </a:solidFill>
                <a:latin typeface="Catamaran"/>
                <a:ea typeface="Catamaran"/>
                <a:cs typeface="Catamaran"/>
                <a:sym typeface="Catamaran"/>
              </a:rPr>
              <a:t> (from Google/CMU)</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8"/>
              </a:rPr>
              <a:t>XLM</a:t>
            </a:r>
            <a:r>
              <a:rPr lang="en" sz="1300">
                <a:solidFill>
                  <a:srgbClr val="404040"/>
                </a:solidFill>
                <a:latin typeface="Catamaran"/>
                <a:ea typeface="Catamaran"/>
                <a:cs typeface="Catamaran"/>
                <a:sym typeface="Catamaran"/>
              </a:rPr>
              <a:t> (from Facebook)</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9"/>
              </a:rPr>
              <a:t>RoBERTa</a:t>
            </a:r>
            <a:r>
              <a:rPr lang="en" sz="1300">
                <a:solidFill>
                  <a:srgbClr val="404040"/>
                </a:solidFill>
                <a:latin typeface="Catamaran"/>
                <a:ea typeface="Catamaran"/>
                <a:cs typeface="Catamaran"/>
                <a:sym typeface="Catamaran"/>
              </a:rPr>
              <a:t> (from Facebook)</a:t>
            </a:r>
            <a:endParaRPr sz="1300">
              <a:solidFill>
                <a:srgbClr val="404040"/>
              </a:solidFill>
              <a:latin typeface="Catamaran"/>
              <a:ea typeface="Catamaran"/>
              <a:cs typeface="Catamaran"/>
              <a:sym typeface="Catamaran"/>
            </a:endParaRPr>
          </a:p>
        </p:txBody>
      </p:sp>
      <p:sp>
        <p:nvSpPr>
          <p:cNvPr id="952" name="Google Shape;952;p82"/>
          <p:cNvSpPr txBox="1"/>
          <p:nvPr>
            <p:ph idx="1" type="body"/>
          </p:nvPr>
        </p:nvSpPr>
        <p:spPr>
          <a:xfrm>
            <a:off x="3237675" y="1270450"/>
            <a:ext cx="3298500" cy="34164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0"/>
              </a:rPr>
              <a:t>DistilBERT</a:t>
            </a:r>
            <a:r>
              <a:rPr lang="en" sz="1300">
                <a:solidFill>
                  <a:srgbClr val="404040"/>
                </a:solidFill>
                <a:latin typeface="Catamaran"/>
                <a:ea typeface="Catamaran"/>
                <a:cs typeface="Catamaran"/>
                <a:sym typeface="Catamaran"/>
              </a:rPr>
              <a:t> (from HuggingFace)</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1"/>
              </a:rPr>
              <a:t>CTRL</a:t>
            </a:r>
            <a:r>
              <a:rPr lang="en" sz="1300">
                <a:solidFill>
                  <a:srgbClr val="404040"/>
                </a:solidFill>
                <a:latin typeface="Catamaran"/>
                <a:ea typeface="Catamaran"/>
                <a:cs typeface="Catamaran"/>
                <a:sym typeface="Catamaran"/>
              </a:rPr>
              <a:t> (from Salesforce)</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2"/>
              </a:rPr>
              <a:t>CamemBERT</a:t>
            </a:r>
            <a:r>
              <a:rPr lang="en" sz="1300">
                <a:solidFill>
                  <a:srgbClr val="404040"/>
                </a:solidFill>
                <a:latin typeface="Catamaran"/>
                <a:ea typeface="Catamaran"/>
                <a:cs typeface="Catamaran"/>
                <a:sym typeface="Catamaran"/>
              </a:rPr>
              <a:t> (from FAIR, Inria, Sorbonne Université)</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3"/>
              </a:rPr>
              <a:t>ALBERT</a:t>
            </a:r>
            <a:r>
              <a:rPr lang="en" sz="1300">
                <a:solidFill>
                  <a:srgbClr val="404040"/>
                </a:solidFill>
                <a:latin typeface="Catamaran"/>
                <a:ea typeface="Catamaran"/>
                <a:cs typeface="Catamaran"/>
                <a:sym typeface="Catamaran"/>
              </a:rPr>
              <a:t> (from Google Research)</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4"/>
              </a:rPr>
              <a:t>XLM-RoBERTa</a:t>
            </a:r>
            <a:r>
              <a:rPr lang="en" sz="1300">
                <a:solidFill>
                  <a:srgbClr val="404040"/>
                </a:solidFill>
                <a:latin typeface="Catamaran"/>
                <a:ea typeface="Catamaran"/>
                <a:cs typeface="Catamaran"/>
                <a:sym typeface="Catamaran"/>
              </a:rPr>
              <a:t> (from Facebook AI)</a:t>
            </a:r>
            <a:endParaRPr sz="1300">
              <a:solidFill>
                <a:srgbClr val="404040"/>
              </a:solidFill>
              <a:latin typeface="Catamaran"/>
              <a:ea typeface="Catamaran"/>
              <a:cs typeface="Catamaran"/>
              <a:sym typeface="Catamaran"/>
            </a:endParaRPr>
          </a:p>
          <a:p>
            <a:pPr indent="-311150" lvl="0" marL="457200" rtl="0" algn="l">
              <a:lnSpc>
                <a:spcPct val="200000"/>
              </a:lnSpc>
              <a:spcBef>
                <a:spcPts val="0"/>
              </a:spcBef>
              <a:spcAft>
                <a:spcPts val="0"/>
              </a:spcAft>
              <a:buClr>
                <a:srgbClr val="000000"/>
              </a:buClr>
              <a:buSzPts val="1300"/>
              <a:buFont typeface="Catamaran"/>
              <a:buChar char="●"/>
            </a:pPr>
            <a:r>
              <a:rPr lang="en" sz="1300">
                <a:solidFill>
                  <a:srgbClr val="9B59B6"/>
                </a:solidFill>
                <a:uFill>
                  <a:noFill/>
                </a:uFill>
                <a:latin typeface="Catamaran"/>
                <a:ea typeface="Catamaran"/>
                <a:cs typeface="Catamaran"/>
                <a:sym typeface="Catamaran"/>
                <a:hlinkClick r:id="rId15"/>
              </a:rPr>
              <a:t>FlauBERT</a:t>
            </a:r>
            <a:r>
              <a:rPr lang="en" sz="1300">
                <a:solidFill>
                  <a:srgbClr val="404040"/>
                </a:solidFill>
                <a:latin typeface="Catamaran"/>
                <a:ea typeface="Catamaran"/>
                <a:cs typeface="Catamaran"/>
                <a:sym typeface="Catamaran"/>
              </a:rPr>
              <a:t> (from CNRS)</a:t>
            </a:r>
            <a:endParaRPr sz="1300">
              <a:solidFill>
                <a:srgbClr val="404040"/>
              </a:solidFill>
              <a:latin typeface="Catamaran"/>
              <a:ea typeface="Catamaran"/>
              <a:cs typeface="Catamaran"/>
              <a:sym typeface="Catamaran"/>
            </a:endParaRPr>
          </a:p>
        </p:txBody>
      </p:sp>
      <p:sp>
        <p:nvSpPr>
          <p:cNvPr id="953" name="Google Shape;953;p82"/>
          <p:cNvSpPr txBox="1"/>
          <p:nvPr>
            <p:ph idx="1" type="body"/>
          </p:nvPr>
        </p:nvSpPr>
        <p:spPr>
          <a:xfrm>
            <a:off x="6423500" y="1187875"/>
            <a:ext cx="29145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16"/>
              </a:rPr>
              <a:t>Bart</a:t>
            </a:r>
            <a:r>
              <a:rPr lang="en" sz="1400">
                <a:latin typeface="Catamaran"/>
                <a:ea typeface="Catamaran"/>
                <a:cs typeface="Catamaran"/>
                <a:sym typeface="Catamaran"/>
              </a:rPr>
              <a:t> </a:t>
            </a:r>
            <a:r>
              <a:rPr lang="en" sz="1400">
                <a:solidFill>
                  <a:srgbClr val="000000"/>
                </a:solidFill>
                <a:latin typeface="Catamaran"/>
                <a:ea typeface="Catamaran"/>
                <a:cs typeface="Catamaran"/>
                <a:sym typeface="Catamaran"/>
              </a:rPr>
              <a:t>(Facebook AI)</a:t>
            </a:r>
            <a:endParaRPr sz="1400">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17"/>
              </a:rPr>
              <a:t>T5</a:t>
            </a:r>
            <a:r>
              <a:rPr lang="en" sz="1400">
                <a:latin typeface="Catamaran"/>
                <a:ea typeface="Catamaran"/>
                <a:cs typeface="Catamaran"/>
                <a:sym typeface="Catamaran"/>
              </a:rPr>
              <a:t> </a:t>
            </a:r>
            <a:r>
              <a:rPr lang="en" sz="1400">
                <a:solidFill>
                  <a:srgbClr val="404040"/>
                </a:solidFill>
                <a:latin typeface="Catamaran"/>
                <a:ea typeface="Catamaran"/>
                <a:cs typeface="Catamaran"/>
                <a:sym typeface="Catamaran"/>
              </a:rPr>
              <a:t>(from Google)</a:t>
            </a:r>
            <a:endParaRPr sz="1400">
              <a:solidFill>
                <a:srgbClr val="404040"/>
              </a:solidFill>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18"/>
              </a:rPr>
              <a:t>ELECTRA</a:t>
            </a:r>
            <a:r>
              <a:rPr lang="en" sz="1400">
                <a:latin typeface="Catamaran"/>
                <a:ea typeface="Catamaran"/>
                <a:cs typeface="Catamaran"/>
                <a:sym typeface="Catamaran"/>
              </a:rPr>
              <a:t> </a:t>
            </a:r>
            <a:r>
              <a:rPr lang="en" sz="1400">
                <a:solidFill>
                  <a:srgbClr val="404040"/>
                </a:solidFill>
                <a:latin typeface="Catamaran"/>
                <a:ea typeface="Catamaran"/>
                <a:cs typeface="Catamaran"/>
                <a:sym typeface="Catamaran"/>
              </a:rPr>
              <a:t>(from Google)</a:t>
            </a:r>
            <a:endParaRPr sz="1400">
              <a:solidFill>
                <a:srgbClr val="000000"/>
              </a:solidFill>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19"/>
              </a:rPr>
              <a:t>DialoGPT</a:t>
            </a:r>
            <a:r>
              <a:rPr lang="en" sz="1400">
                <a:latin typeface="Catamaran"/>
                <a:ea typeface="Catamaran"/>
                <a:cs typeface="Catamaran"/>
                <a:sym typeface="Catamaran"/>
              </a:rPr>
              <a:t> </a:t>
            </a:r>
            <a:r>
              <a:rPr lang="en" sz="1400">
                <a:solidFill>
                  <a:srgbClr val="000000"/>
                </a:solidFill>
                <a:latin typeface="Catamaran"/>
                <a:ea typeface="Catamaran"/>
                <a:cs typeface="Catamaran"/>
                <a:sym typeface="Catamaran"/>
              </a:rPr>
              <a:t>(from Microsoft)</a:t>
            </a:r>
            <a:endParaRPr sz="1400">
              <a:solidFill>
                <a:srgbClr val="000000"/>
              </a:solidFill>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20"/>
              </a:rPr>
              <a:t>Reformer</a:t>
            </a:r>
            <a:r>
              <a:rPr lang="en" sz="1400">
                <a:latin typeface="Catamaran"/>
                <a:ea typeface="Catamaran"/>
                <a:cs typeface="Catamaran"/>
                <a:sym typeface="Catamaran"/>
              </a:rPr>
              <a:t> </a:t>
            </a:r>
            <a:r>
              <a:rPr lang="en" sz="1400">
                <a:solidFill>
                  <a:srgbClr val="000000"/>
                </a:solidFill>
                <a:latin typeface="Catamaran"/>
                <a:ea typeface="Catamaran"/>
                <a:cs typeface="Catamaran"/>
                <a:sym typeface="Catamaran"/>
              </a:rPr>
              <a:t>(from Google)</a:t>
            </a:r>
            <a:endParaRPr sz="1400">
              <a:solidFill>
                <a:srgbClr val="000000"/>
              </a:solidFill>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21"/>
              </a:rPr>
              <a:t>MarianMT</a:t>
            </a:r>
            <a:r>
              <a:rPr lang="en" sz="1400">
                <a:latin typeface="Catamaran"/>
                <a:ea typeface="Catamaran"/>
                <a:cs typeface="Catamaran"/>
                <a:sym typeface="Catamaran"/>
              </a:rPr>
              <a:t> </a:t>
            </a:r>
            <a:r>
              <a:rPr lang="en" sz="1400">
                <a:solidFill>
                  <a:srgbClr val="000000"/>
                </a:solidFill>
                <a:latin typeface="Catamaran"/>
                <a:ea typeface="Catamaran"/>
                <a:cs typeface="Catamaran"/>
                <a:sym typeface="Catamaran"/>
              </a:rPr>
              <a:t>(HuggingFace)</a:t>
            </a:r>
            <a:endParaRPr sz="1400">
              <a:solidFill>
                <a:srgbClr val="000000"/>
              </a:solidFill>
              <a:latin typeface="Catamaran"/>
              <a:ea typeface="Catamaran"/>
              <a:cs typeface="Catamaran"/>
              <a:sym typeface="Catamaran"/>
            </a:endParaRPr>
          </a:p>
          <a:p>
            <a:pPr indent="-317500" lvl="0" marL="457200" rtl="0" algn="l">
              <a:lnSpc>
                <a:spcPct val="200000"/>
              </a:lnSpc>
              <a:spcBef>
                <a:spcPts val="0"/>
              </a:spcBef>
              <a:spcAft>
                <a:spcPts val="0"/>
              </a:spcAft>
              <a:buClr>
                <a:srgbClr val="000000"/>
              </a:buClr>
              <a:buSzPts val="1400"/>
              <a:buFont typeface="Catamaran"/>
              <a:buChar char="●"/>
            </a:pPr>
            <a:r>
              <a:rPr lang="en" sz="1400">
                <a:solidFill>
                  <a:srgbClr val="9B59B6"/>
                </a:solidFill>
                <a:uFill>
                  <a:noFill/>
                </a:uFill>
                <a:latin typeface="Catamaran"/>
                <a:ea typeface="Catamaran"/>
                <a:cs typeface="Catamaran"/>
                <a:sym typeface="Catamaran"/>
                <a:hlinkClick r:id="rId22"/>
              </a:rPr>
              <a:t>GPT-3</a:t>
            </a:r>
            <a:r>
              <a:rPr lang="en" sz="1400">
                <a:solidFill>
                  <a:srgbClr val="000000"/>
                </a:solidFill>
                <a:latin typeface="Catamaran"/>
                <a:ea typeface="Catamaran"/>
                <a:cs typeface="Catamaran"/>
                <a:sym typeface="Catamaran"/>
              </a:rPr>
              <a:t> (from OpenAI)</a:t>
            </a:r>
            <a:endParaRPr sz="1400">
              <a:solidFill>
                <a:srgbClr val="000000"/>
              </a:solidFill>
              <a:latin typeface="Catamaran"/>
              <a:ea typeface="Catamaran"/>
              <a:cs typeface="Catamaran"/>
              <a:sym typeface="Catamaran"/>
            </a:endParaRPr>
          </a:p>
        </p:txBody>
      </p:sp>
      <p:sp>
        <p:nvSpPr>
          <p:cNvPr id="954" name="Google Shape;954;p82"/>
          <p:cNvSpPr txBox="1"/>
          <p:nvPr/>
        </p:nvSpPr>
        <p:spPr>
          <a:xfrm>
            <a:off x="5913900" y="4553350"/>
            <a:ext cx="304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23"/>
              </a:rPr>
              <a:t>Pretrained Models &amp; Architecture Details</a:t>
            </a:r>
            <a:endParaRPr/>
          </a:p>
        </p:txBody>
      </p:sp>
      <p:cxnSp>
        <p:nvCxnSpPr>
          <p:cNvPr id="955" name="Google Shape;955;p82"/>
          <p:cNvCxnSpPr/>
          <p:nvPr/>
        </p:nvCxnSpPr>
        <p:spPr>
          <a:xfrm flipH="1">
            <a:off x="3317475" y="1261950"/>
            <a:ext cx="2700" cy="3219900"/>
          </a:xfrm>
          <a:prstGeom prst="straightConnector1">
            <a:avLst/>
          </a:prstGeom>
          <a:noFill/>
          <a:ln cap="flat" cmpd="sng" w="9525">
            <a:solidFill>
              <a:schemeClr val="dk2"/>
            </a:solidFill>
            <a:prstDash val="dashDot"/>
            <a:round/>
            <a:headEnd len="med" w="med" type="none"/>
            <a:tailEnd len="med" w="med" type="none"/>
          </a:ln>
        </p:spPr>
      </p:cxnSp>
      <p:cxnSp>
        <p:nvCxnSpPr>
          <p:cNvPr id="956" name="Google Shape;956;p82"/>
          <p:cNvCxnSpPr/>
          <p:nvPr/>
        </p:nvCxnSpPr>
        <p:spPr>
          <a:xfrm>
            <a:off x="6513225" y="1160075"/>
            <a:ext cx="4800" cy="3245400"/>
          </a:xfrm>
          <a:prstGeom prst="straightConnector1">
            <a:avLst/>
          </a:prstGeom>
          <a:noFill/>
          <a:ln cap="flat" cmpd="sng" w="9525">
            <a:solidFill>
              <a:schemeClr val="dk2"/>
            </a:solidFill>
            <a:prstDash val="dash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Terminologies</a:t>
            </a:r>
            <a:endParaRPr/>
          </a:p>
        </p:txBody>
      </p:sp>
      <p:sp>
        <p:nvSpPr>
          <p:cNvPr id="209" name="Google Shape;2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Phonology</a:t>
            </a:r>
            <a:r>
              <a:rPr lang="en" sz="1500">
                <a:solidFill>
                  <a:srgbClr val="000000"/>
                </a:solidFill>
                <a:latin typeface="Catamaran"/>
                <a:ea typeface="Catamaran"/>
                <a:cs typeface="Catamaran"/>
                <a:sym typeface="Catamaran"/>
              </a:rPr>
              <a:t>: </a:t>
            </a:r>
            <a:r>
              <a:rPr lang="en" sz="1500">
                <a:solidFill>
                  <a:schemeClr val="dk2"/>
                </a:solidFill>
                <a:latin typeface="Catamaran"/>
                <a:ea typeface="Catamaran"/>
                <a:cs typeface="Catamaran"/>
                <a:sym typeface="Catamaran"/>
              </a:rPr>
              <a:t>Organizing sound </a:t>
            </a:r>
            <a:r>
              <a:rPr lang="en" sz="1500">
                <a:solidFill>
                  <a:srgbClr val="000000"/>
                </a:solidFill>
                <a:latin typeface="Catamaran"/>
                <a:ea typeface="Catamaran"/>
                <a:cs typeface="Catamaran"/>
                <a:sym typeface="Catamaran"/>
              </a:rPr>
              <a:t>systematically.</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Morphology</a:t>
            </a:r>
            <a:r>
              <a:rPr lang="en" sz="1500">
                <a:solidFill>
                  <a:srgbClr val="000000"/>
                </a:solidFill>
                <a:latin typeface="Catamaran"/>
                <a:ea typeface="Catamaran"/>
                <a:cs typeface="Catamaran"/>
                <a:sym typeface="Catamaran"/>
              </a:rPr>
              <a:t>: </a:t>
            </a:r>
            <a:r>
              <a:rPr lang="en" sz="1500">
                <a:solidFill>
                  <a:schemeClr val="dk2"/>
                </a:solidFill>
                <a:latin typeface="Catamaran"/>
                <a:ea typeface="Catamaran"/>
                <a:cs typeface="Catamaran"/>
                <a:sym typeface="Catamaran"/>
              </a:rPr>
              <a:t>Construction of words</a:t>
            </a:r>
            <a:r>
              <a:rPr lang="en" sz="1500">
                <a:solidFill>
                  <a:srgbClr val="000000"/>
                </a:solidFill>
                <a:latin typeface="Catamaran"/>
                <a:ea typeface="Catamaran"/>
                <a:cs typeface="Catamaran"/>
                <a:sym typeface="Catamaran"/>
              </a:rPr>
              <a:t> from primitive meaningful units.</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Morpheme</a:t>
            </a:r>
            <a:r>
              <a:rPr lang="en" sz="1500">
                <a:solidFill>
                  <a:srgbClr val="000000"/>
                </a:solidFill>
                <a:latin typeface="Catamaran"/>
                <a:ea typeface="Catamaran"/>
                <a:cs typeface="Catamaran"/>
                <a:sym typeface="Catamaran"/>
              </a:rPr>
              <a:t>: Primitive unit of </a:t>
            </a:r>
            <a:r>
              <a:rPr lang="en" sz="1500">
                <a:solidFill>
                  <a:schemeClr val="dk2"/>
                </a:solidFill>
                <a:latin typeface="Catamaran"/>
                <a:ea typeface="Catamaran"/>
                <a:cs typeface="Catamaran"/>
                <a:sym typeface="Catamaran"/>
              </a:rPr>
              <a:t>meaning</a:t>
            </a:r>
            <a:r>
              <a:rPr lang="en" sz="1500">
                <a:solidFill>
                  <a:srgbClr val="000000"/>
                </a:solidFill>
                <a:latin typeface="Catamaran"/>
                <a:ea typeface="Catamaran"/>
                <a:cs typeface="Catamaran"/>
                <a:sym typeface="Catamaran"/>
              </a:rPr>
              <a:t> in a language.</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Syntax</a:t>
            </a:r>
            <a:r>
              <a:rPr lang="en" sz="1500">
                <a:solidFill>
                  <a:srgbClr val="000000"/>
                </a:solidFill>
                <a:latin typeface="Catamaran"/>
                <a:ea typeface="Catamaran"/>
                <a:cs typeface="Catamaran"/>
                <a:sym typeface="Catamaran"/>
              </a:rPr>
              <a:t>: </a:t>
            </a:r>
            <a:r>
              <a:rPr lang="en" sz="1500">
                <a:solidFill>
                  <a:schemeClr val="dk2"/>
                </a:solidFill>
                <a:latin typeface="Catamaran"/>
                <a:ea typeface="Catamaran"/>
                <a:cs typeface="Catamaran"/>
                <a:sym typeface="Catamaran"/>
              </a:rPr>
              <a:t>Arranging words to make a sentence</a:t>
            </a:r>
            <a:r>
              <a:rPr lang="en" sz="1500">
                <a:solidFill>
                  <a:srgbClr val="000000"/>
                </a:solidFill>
                <a:latin typeface="Catamaran"/>
                <a:ea typeface="Catamaran"/>
                <a:cs typeface="Catamaran"/>
                <a:sym typeface="Catamaran"/>
              </a:rPr>
              <a:t>. Involves determining the </a:t>
            </a:r>
            <a:r>
              <a:rPr lang="en" sz="1500">
                <a:solidFill>
                  <a:srgbClr val="1155CC"/>
                </a:solidFill>
                <a:latin typeface="Catamaran"/>
                <a:ea typeface="Catamaran"/>
                <a:cs typeface="Catamaran"/>
                <a:sym typeface="Catamaran"/>
              </a:rPr>
              <a:t>structural role of words</a:t>
            </a:r>
            <a:r>
              <a:rPr lang="en" sz="1500">
                <a:solidFill>
                  <a:srgbClr val="000000"/>
                </a:solidFill>
                <a:latin typeface="Catamaran"/>
                <a:ea typeface="Catamaran"/>
                <a:cs typeface="Catamaran"/>
                <a:sym typeface="Catamaran"/>
              </a:rPr>
              <a:t> in the sentence and in phrases.</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Semantics</a:t>
            </a:r>
            <a:r>
              <a:rPr lang="en" sz="1500">
                <a:solidFill>
                  <a:srgbClr val="000000"/>
                </a:solidFill>
                <a:latin typeface="Catamaran"/>
                <a:ea typeface="Catamaran"/>
                <a:cs typeface="Catamaran"/>
                <a:sym typeface="Catamaran"/>
              </a:rPr>
              <a:t>: Concerned with the </a:t>
            </a:r>
            <a:r>
              <a:rPr lang="en" sz="1500">
                <a:solidFill>
                  <a:schemeClr val="dk2"/>
                </a:solidFill>
                <a:latin typeface="Catamaran"/>
                <a:ea typeface="Catamaran"/>
                <a:cs typeface="Catamaran"/>
                <a:sym typeface="Catamaran"/>
              </a:rPr>
              <a:t>meaning of words</a:t>
            </a:r>
            <a:r>
              <a:rPr lang="en" sz="1500">
                <a:solidFill>
                  <a:srgbClr val="000000"/>
                </a:solidFill>
                <a:latin typeface="Catamaran"/>
                <a:ea typeface="Catamaran"/>
                <a:cs typeface="Catamaran"/>
                <a:sym typeface="Catamaran"/>
              </a:rPr>
              <a:t> and how to combine words into meaningful phrases and sentences.</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Pragmatics</a:t>
            </a:r>
            <a:r>
              <a:rPr lang="en" sz="1500">
                <a:solidFill>
                  <a:srgbClr val="000000"/>
                </a:solidFill>
                <a:latin typeface="Catamaran"/>
                <a:ea typeface="Catamaran"/>
                <a:cs typeface="Catamaran"/>
                <a:sym typeface="Catamaran"/>
              </a:rPr>
              <a:t>: Deals with </a:t>
            </a:r>
            <a:r>
              <a:rPr lang="en" sz="1500">
                <a:solidFill>
                  <a:schemeClr val="dk2"/>
                </a:solidFill>
                <a:latin typeface="Catamaran"/>
                <a:ea typeface="Catamaran"/>
                <a:cs typeface="Catamaran"/>
                <a:sym typeface="Catamaran"/>
              </a:rPr>
              <a:t>using and understanding </a:t>
            </a:r>
            <a:r>
              <a:rPr lang="en" sz="1500">
                <a:solidFill>
                  <a:srgbClr val="000000"/>
                </a:solidFill>
                <a:latin typeface="Catamaran"/>
                <a:ea typeface="Catamaran"/>
                <a:cs typeface="Catamaran"/>
                <a:sym typeface="Catamaran"/>
              </a:rPr>
              <a:t>sentences in different </a:t>
            </a:r>
            <a:r>
              <a:rPr lang="en" sz="1500">
                <a:solidFill>
                  <a:srgbClr val="1155CC"/>
                </a:solidFill>
                <a:latin typeface="Catamaran"/>
                <a:ea typeface="Catamaran"/>
                <a:cs typeface="Catamaran"/>
                <a:sym typeface="Catamaran"/>
              </a:rPr>
              <a:t>situations</a:t>
            </a:r>
            <a:r>
              <a:rPr lang="en" sz="1500">
                <a:solidFill>
                  <a:srgbClr val="000000"/>
                </a:solidFill>
                <a:latin typeface="Catamaran"/>
                <a:ea typeface="Catamaran"/>
                <a:cs typeface="Catamaran"/>
                <a:sym typeface="Catamaran"/>
              </a:rPr>
              <a:t> and how the interpretation of the sentence is affected.</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Discourse: </a:t>
            </a:r>
            <a:r>
              <a:rPr lang="en" sz="1500">
                <a:solidFill>
                  <a:srgbClr val="000000"/>
                </a:solidFill>
                <a:latin typeface="Catamaran"/>
                <a:ea typeface="Catamaran"/>
                <a:cs typeface="Catamaran"/>
                <a:sym typeface="Catamaran"/>
              </a:rPr>
              <a:t>Deals with </a:t>
            </a:r>
            <a:r>
              <a:rPr lang="en" sz="1500">
                <a:solidFill>
                  <a:schemeClr val="dk2"/>
                </a:solidFill>
                <a:latin typeface="Catamaran"/>
                <a:ea typeface="Catamaran"/>
                <a:cs typeface="Catamaran"/>
                <a:sym typeface="Catamaran"/>
              </a:rPr>
              <a:t>how the immediately preceding sentence can affect the interpretation of the next sentence</a:t>
            </a:r>
            <a:r>
              <a:rPr lang="en" sz="1500">
                <a:solidFill>
                  <a:srgbClr val="000000"/>
                </a:solidFill>
                <a:latin typeface="Catamaran"/>
                <a:ea typeface="Catamaran"/>
                <a:cs typeface="Catamaran"/>
                <a:sym typeface="Catamaran"/>
              </a:rPr>
              <a:t>.</a:t>
            </a:r>
            <a:endParaRPr sz="1500">
              <a:solidFill>
                <a:srgbClr val="000000"/>
              </a:solidFill>
              <a:latin typeface="Catamaran"/>
              <a:ea typeface="Catamaran"/>
              <a:cs typeface="Catamaran"/>
              <a:sym typeface="Catamaran"/>
            </a:endParaRPr>
          </a:p>
          <a:p>
            <a:pPr indent="-323850" lvl="0" marL="457200" rtl="0" algn="just">
              <a:lnSpc>
                <a:spcPct val="115000"/>
              </a:lnSpc>
              <a:spcBef>
                <a:spcPts val="0"/>
              </a:spcBef>
              <a:spcAft>
                <a:spcPts val="0"/>
              </a:spcAft>
              <a:buClr>
                <a:srgbClr val="000000"/>
              </a:buClr>
              <a:buSzPts val="1500"/>
              <a:buFont typeface="Proxima Nova"/>
              <a:buChar char="●"/>
            </a:pPr>
            <a:r>
              <a:rPr b="1" lang="en" sz="1500">
                <a:solidFill>
                  <a:srgbClr val="000000"/>
                </a:solidFill>
                <a:latin typeface="Catamaran"/>
                <a:ea typeface="Catamaran"/>
                <a:cs typeface="Catamaran"/>
                <a:sym typeface="Catamaran"/>
              </a:rPr>
              <a:t>World Knowledge</a:t>
            </a:r>
            <a:r>
              <a:rPr lang="en" sz="1500">
                <a:solidFill>
                  <a:srgbClr val="000000"/>
                </a:solidFill>
                <a:latin typeface="Catamaran"/>
                <a:ea typeface="Catamaran"/>
                <a:cs typeface="Catamaran"/>
                <a:sym typeface="Catamaran"/>
              </a:rPr>
              <a:t>: General </a:t>
            </a:r>
            <a:r>
              <a:rPr lang="en" sz="1500">
                <a:solidFill>
                  <a:schemeClr val="dk2"/>
                </a:solidFill>
                <a:latin typeface="Catamaran"/>
                <a:ea typeface="Catamaran"/>
                <a:cs typeface="Catamaran"/>
                <a:sym typeface="Catamaran"/>
              </a:rPr>
              <a:t>knowledge about the world</a:t>
            </a:r>
            <a:r>
              <a:rPr lang="en" sz="1500">
                <a:solidFill>
                  <a:srgbClr val="000000"/>
                </a:solidFill>
                <a:latin typeface="Catamaran"/>
                <a:ea typeface="Catamaran"/>
                <a:cs typeface="Catamaran"/>
                <a:sym typeface="Catamaran"/>
              </a:rPr>
              <a:t>.</a:t>
            </a:r>
            <a:endParaRPr sz="1500">
              <a:latin typeface="Catamaran"/>
              <a:ea typeface="Catamaran"/>
              <a:cs typeface="Catamaran"/>
              <a:sym typeface="Catamar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000000"/>
                </a:solidFill>
              </a:rPr>
              <a:t>Deep Learning success in NLP: A non-exhaustive list</a:t>
            </a:r>
            <a:endParaRPr sz="2400"/>
          </a:p>
        </p:txBody>
      </p:sp>
      <p:sp>
        <p:nvSpPr>
          <p:cNvPr id="962" name="Google Shape;962;p83"/>
          <p:cNvSpPr txBox="1"/>
          <p:nvPr/>
        </p:nvSpPr>
        <p:spPr>
          <a:xfrm>
            <a:off x="656925" y="1315175"/>
            <a:ext cx="7254000" cy="3326400"/>
          </a:xfrm>
          <a:prstGeom prst="rect">
            <a:avLst/>
          </a:prstGeom>
          <a:noFill/>
          <a:ln>
            <a:noFill/>
          </a:ln>
        </p:spPr>
        <p:txBody>
          <a:bodyPr anchorCtr="0" anchor="t" bIns="91425" lIns="91425" spcFirstLastPara="1" rIns="91425" wrap="square" tIns="91425">
            <a:noAutofit/>
          </a:bodyPr>
          <a:lstStyle/>
          <a:p>
            <a:pPr indent="-342900" lvl="0" marL="457200" rtl="0" algn="l">
              <a:lnSpc>
                <a:spcPct val="163636"/>
              </a:lnSpc>
              <a:spcBef>
                <a:spcPts val="0"/>
              </a:spcBef>
              <a:spcAft>
                <a:spcPts val="0"/>
              </a:spcAft>
              <a:buSzPts val="1800"/>
              <a:buFont typeface="Proxima Nova"/>
              <a:buChar char="●"/>
            </a:pPr>
            <a:r>
              <a:rPr lang="en" sz="1800">
                <a:solidFill>
                  <a:srgbClr val="9B59B6"/>
                </a:solidFill>
                <a:uFill>
                  <a:noFill/>
                </a:uFill>
                <a:latin typeface="Proxima Nova"/>
                <a:ea typeface="Proxima Nova"/>
                <a:cs typeface="Proxima Nova"/>
                <a:sym typeface="Proxima Nova"/>
                <a:hlinkClick r:id="rId3"/>
              </a:rPr>
              <a:t>Named Entity Recognition</a:t>
            </a:r>
            <a:endParaRPr sz="1800">
              <a:solidFill>
                <a:srgbClr val="9B59B6"/>
              </a:solidFill>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latin typeface="Proxima Nova"/>
                <a:ea typeface="Proxima Nova"/>
                <a:cs typeface="Proxima Nova"/>
                <a:sym typeface="Proxima Nova"/>
              </a:rPr>
              <a:t>Machine </a:t>
            </a:r>
            <a:r>
              <a:rPr lang="en" sz="1800">
                <a:solidFill>
                  <a:srgbClr val="9B59B6"/>
                </a:solidFill>
                <a:uFill>
                  <a:noFill/>
                </a:uFill>
                <a:latin typeface="Proxima Nova"/>
                <a:ea typeface="Proxima Nova"/>
                <a:cs typeface="Proxima Nova"/>
                <a:sym typeface="Proxima Nova"/>
                <a:hlinkClick r:id="rId4"/>
              </a:rPr>
              <a:t>Translation</a:t>
            </a:r>
            <a:endParaRPr sz="1800">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uFill>
                  <a:noFill/>
                </a:uFill>
                <a:latin typeface="Proxima Nova"/>
                <a:ea typeface="Proxima Nova"/>
                <a:cs typeface="Proxima Nova"/>
                <a:sym typeface="Proxima Nova"/>
                <a:hlinkClick r:id="rId5"/>
              </a:rPr>
              <a:t>Sequence Classification</a:t>
            </a:r>
            <a:endParaRPr sz="1800">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uFill>
                  <a:noFill/>
                </a:uFill>
                <a:latin typeface="Proxima Nova"/>
                <a:ea typeface="Proxima Nova"/>
                <a:cs typeface="Proxima Nova"/>
                <a:sym typeface="Proxima Nova"/>
                <a:hlinkClick r:id="rId6"/>
              </a:rPr>
              <a:t>Question Answering</a:t>
            </a:r>
            <a:endParaRPr sz="1800">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uFill>
                  <a:noFill/>
                </a:uFill>
                <a:latin typeface="Proxima Nova"/>
                <a:ea typeface="Proxima Nova"/>
                <a:cs typeface="Proxima Nova"/>
                <a:sym typeface="Proxima Nova"/>
                <a:hlinkClick r:id="rId7"/>
              </a:rPr>
              <a:t>Language Modeling</a:t>
            </a:r>
            <a:endParaRPr sz="1800">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uFill>
                  <a:noFill/>
                </a:uFill>
                <a:latin typeface="Proxima Nova"/>
                <a:ea typeface="Proxima Nova"/>
                <a:cs typeface="Proxima Nova"/>
                <a:sym typeface="Proxima Nova"/>
                <a:hlinkClick r:id="rId8"/>
              </a:rPr>
              <a:t>Summarization</a:t>
            </a:r>
            <a:endParaRPr sz="1800">
              <a:solidFill>
                <a:srgbClr val="9B59B6"/>
              </a:solidFill>
              <a:latin typeface="Proxima Nova"/>
              <a:ea typeface="Proxima Nova"/>
              <a:cs typeface="Proxima Nova"/>
              <a:sym typeface="Proxima Nova"/>
            </a:endParaRPr>
          </a:p>
          <a:p>
            <a:pPr indent="-342900" lvl="0" marL="457200" rtl="0" algn="l">
              <a:lnSpc>
                <a:spcPct val="163636"/>
              </a:lnSpc>
              <a:spcBef>
                <a:spcPts val="0"/>
              </a:spcBef>
              <a:spcAft>
                <a:spcPts val="0"/>
              </a:spcAft>
              <a:buSzPts val="1800"/>
              <a:buFont typeface="Proxima Nova"/>
              <a:buChar char="●"/>
            </a:pPr>
            <a:r>
              <a:rPr lang="en" sz="1800">
                <a:solidFill>
                  <a:srgbClr val="9B59B6"/>
                </a:solidFill>
                <a:latin typeface="Proxima Nova"/>
                <a:ea typeface="Proxima Nova"/>
                <a:cs typeface="Proxima Nova"/>
                <a:sym typeface="Proxima Nova"/>
              </a:rPr>
              <a:t>Document Classification</a:t>
            </a:r>
            <a:endParaRPr sz="1800">
              <a:solidFill>
                <a:srgbClr val="9B59B6"/>
              </a:solidFill>
              <a:latin typeface="Proxima Nova"/>
              <a:ea typeface="Proxima Nova"/>
              <a:cs typeface="Proxima Nova"/>
              <a:sym typeface="Proxima Nova"/>
            </a:endParaRPr>
          </a:p>
        </p:txBody>
      </p:sp>
      <p:sp>
        <p:nvSpPr>
          <p:cNvPr id="963" name="Google Shape;963;p83"/>
          <p:cNvSpPr txBox="1"/>
          <p:nvPr/>
        </p:nvSpPr>
        <p:spPr>
          <a:xfrm>
            <a:off x="7729225" y="4458625"/>
            <a:ext cx="118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5"/>
                </a:solidFill>
                <a:latin typeface="Proxima Nova"/>
                <a:ea typeface="Proxima Nova"/>
                <a:cs typeface="Proxima Nova"/>
                <a:sym typeface="Proxima Nova"/>
              </a:rPr>
              <a:t>Hands-on</a:t>
            </a:r>
            <a:endParaRPr sz="1600">
              <a:solidFill>
                <a:schemeClr val="accent5"/>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pic>
        <p:nvPicPr>
          <p:cNvPr id="968" name="Google Shape;968;p84"/>
          <p:cNvPicPr preferRelativeResize="0"/>
          <p:nvPr/>
        </p:nvPicPr>
        <p:blipFill>
          <a:blip r:embed="rId3">
            <a:alphaModFix/>
          </a:blip>
          <a:stretch>
            <a:fillRect/>
          </a:stretch>
        </p:blipFill>
        <p:spPr>
          <a:xfrm>
            <a:off x="0" y="493241"/>
            <a:ext cx="9144001" cy="40046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74" name="Google Shape;974;p85"/>
          <p:cNvSpPr txBox="1"/>
          <p:nvPr>
            <p:ph idx="1" type="body"/>
          </p:nvPr>
        </p:nvSpPr>
        <p:spPr>
          <a:xfrm>
            <a:off x="433275" y="1304875"/>
            <a:ext cx="5129400" cy="33300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Enterprise Applications for NLP Technologies </a:t>
            </a:r>
            <a:endParaRPr sz="1600">
              <a:solidFill>
                <a:srgbClr val="000000"/>
              </a:solidFill>
              <a:latin typeface="Catamaran"/>
              <a:ea typeface="Catamaran"/>
              <a:cs typeface="Catamaran"/>
              <a:sym typeface="Catamaran"/>
            </a:endParaRPr>
          </a:p>
          <a:p>
            <a:pPr indent="-330200" lvl="0" marL="457200" rtl="0" algn="l">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Processing, Understanding, Generation</a:t>
            </a:r>
            <a:endParaRPr sz="1600">
              <a:solidFill>
                <a:srgbClr val="000000"/>
              </a:solidFill>
              <a:latin typeface="Catamaran"/>
              <a:ea typeface="Catamaran"/>
              <a:cs typeface="Catamaran"/>
              <a:sym typeface="Catamaran"/>
            </a:endParaRPr>
          </a:p>
          <a:p>
            <a:pPr indent="-330200" lvl="0" marL="457200" rtl="0" algn="l">
              <a:lnSpc>
                <a:spcPct val="200000"/>
              </a:lnSpc>
              <a:spcBef>
                <a:spcPts val="0"/>
              </a:spcBef>
              <a:spcAft>
                <a:spcPts val="0"/>
              </a:spcAft>
              <a:buClr>
                <a:srgbClr val="000000"/>
              </a:buClr>
              <a:buSzPts val="1600"/>
              <a:buFont typeface="Catamaran"/>
              <a:buChar char="●"/>
            </a:pPr>
            <a:r>
              <a:rPr lang="en" sz="1600">
                <a:solidFill>
                  <a:srgbClr val="000000"/>
                </a:solidFill>
                <a:latin typeface="Catamaran"/>
                <a:ea typeface="Catamaran"/>
                <a:cs typeface="Catamaran"/>
                <a:sym typeface="Catamaran"/>
              </a:rPr>
              <a:t>Software and Systems</a:t>
            </a:r>
            <a:endParaRPr sz="1600">
              <a:solidFill>
                <a:srgbClr val="000000"/>
              </a:solidFill>
              <a:latin typeface="Catamaran"/>
              <a:ea typeface="Catamaran"/>
              <a:cs typeface="Catamaran"/>
              <a:sym typeface="Catamaran"/>
            </a:endParaRPr>
          </a:p>
          <a:p>
            <a:pPr indent="-330200" lvl="0" marL="457200" rtl="0" algn="l">
              <a:lnSpc>
                <a:spcPct val="200000"/>
              </a:lnSpc>
              <a:spcBef>
                <a:spcPts val="0"/>
              </a:spcBef>
              <a:spcAft>
                <a:spcPts val="0"/>
              </a:spcAft>
              <a:buClr>
                <a:srgbClr val="000000"/>
              </a:buClr>
              <a:buSzPts val="1600"/>
              <a:buFont typeface="Catamaran"/>
              <a:buChar char="●"/>
            </a:pPr>
            <a:r>
              <a:rPr lang="en" sz="1600">
                <a:solidFill>
                  <a:srgbClr val="292929"/>
                </a:solidFill>
                <a:latin typeface="Catamaran"/>
                <a:ea typeface="Catamaran"/>
                <a:cs typeface="Catamaran"/>
                <a:sym typeface="Catamaran"/>
              </a:rPr>
              <a:t>High performance across many different NLP tasks.</a:t>
            </a:r>
            <a:endParaRPr sz="1600">
              <a:solidFill>
                <a:srgbClr val="292929"/>
              </a:solidFill>
              <a:latin typeface="Catamaran"/>
              <a:ea typeface="Catamaran"/>
              <a:cs typeface="Catamaran"/>
              <a:sym typeface="Catamaran"/>
            </a:endParaRPr>
          </a:p>
          <a:p>
            <a:pPr indent="-330200" lvl="0" marL="457200" rtl="0" algn="l">
              <a:lnSpc>
                <a:spcPct val="200000"/>
              </a:lnSpc>
              <a:spcBef>
                <a:spcPts val="0"/>
              </a:spcBef>
              <a:spcAft>
                <a:spcPts val="0"/>
              </a:spcAft>
              <a:buClr>
                <a:srgbClr val="292929"/>
              </a:buClr>
              <a:buSzPts val="1600"/>
              <a:buFont typeface="Catamaran"/>
              <a:buChar char="●"/>
            </a:pPr>
            <a:r>
              <a:rPr lang="en" sz="1600">
                <a:solidFill>
                  <a:srgbClr val="292929"/>
                </a:solidFill>
                <a:latin typeface="Catamaran"/>
                <a:ea typeface="Catamaran"/>
                <a:cs typeface="Catamaran"/>
                <a:sym typeface="Catamaran"/>
              </a:rPr>
              <a:t>Transfer Learning </a:t>
            </a:r>
            <a:endParaRPr sz="1600">
              <a:solidFill>
                <a:srgbClr val="292929"/>
              </a:solidFill>
              <a:latin typeface="Catamaran"/>
              <a:ea typeface="Catamaran"/>
              <a:cs typeface="Catamaran"/>
              <a:sym typeface="Catamaran"/>
            </a:endParaRPr>
          </a:p>
          <a:p>
            <a:pPr indent="-330200" lvl="0" marL="457200" rtl="0" algn="l">
              <a:lnSpc>
                <a:spcPct val="200000"/>
              </a:lnSpc>
              <a:spcBef>
                <a:spcPts val="0"/>
              </a:spcBef>
              <a:spcAft>
                <a:spcPts val="0"/>
              </a:spcAft>
              <a:buClr>
                <a:srgbClr val="292929"/>
              </a:buClr>
              <a:buSzPts val="1600"/>
              <a:buFont typeface="Catamaran"/>
              <a:buChar char="●"/>
            </a:pPr>
            <a:r>
              <a:rPr lang="en" sz="1600">
                <a:solidFill>
                  <a:srgbClr val="292929"/>
                </a:solidFill>
                <a:latin typeface="Catamaran"/>
                <a:ea typeface="Catamaran"/>
                <a:cs typeface="Catamaran"/>
                <a:sym typeface="Catamaran"/>
              </a:rPr>
              <a:t>Multimodal Deep Learning Systems </a:t>
            </a:r>
            <a:endParaRPr sz="1600">
              <a:solidFill>
                <a:srgbClr val="292929"/>
              </a:solidFill>
              <a:latin typeface="Catamaran"/>
              <a:ea typeface="Catamaran"/>
              <a:cs typeface="Catamaran"/>
              <a:sym typeface="Catamaran"/>
            </a:endParaRPr>
          </a:p>
          <a:p>
            <a:pPr indent="-330200" lvl="0" marL="457200" rtl="0" algn="l">
              <a:lnSpc>
                <a:spcPct val="200000"/>
              </a:lnSpc>
              <a:spcBef>
                <a:spcPts val="0"/>
              </a:spcBef>
              <a:spcAft>
                <a:spcPts val="0"/>
              </a:spcAft>
              <a:buClr>
                <a:srgbClr val="292929"/>
              </a:buClr>
              <a:buSzPts val="1600"/>
              <a:buFont typeface="Catamaran"/>
              <a:buChar char="●"/>
            </a:pPr>
            <a:r>
              <a:rPr lang="en" sz="1600">
                <a:solidFill>
                  <a:srgbClr val="292929"/>
                </a:solidFill>
                <a:latin typeface="Catamaran"/>
                <a:ea typeface="Catamaran"/>
                <a:cs typeface="Catamaran"/>
                <a:sym typeface="Catamaran"/>
              </a:rPr>
              <a:t>Explainable AI Models</a:t>
            </a:r>
            <a:endParaRPr sz="1600">
              <a:solidFill>
                <a:srgbClr val="292929"/>
              </a:solidFill>
              <a:latin typeface="Catamaran"/>
              <a:ea typeface="Catamaran"/>
              <a:cs typeface="Catamaran"/>
              <a:sym typeface="Catamaran"/>
            </a:endParaRPr>
          </a:p>
        </p:txBody>
      </p:sp>
      <p:sp>
        <p:nvSpPr>
          <p:cNvPr id="975" name="Google Shape;975;p85"/>
          <p:cNvSpPr txBox="1"/>
          <p:nvPr/>
        </p:nvSpPr>
        <p:spPr>
          <a:xfrm>
            <a:off x="5674625" y="1304875"/>
            <a:ext cx="3157500" cy="3257700"/>
          </a:xfrm>
          <a:prstGeom prst="rect">
            <a:avLst/>
          </a:prstGeom>
          <a:noFill/>
          <a:ln>
            <a:noFill/>
          </a:ln>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Voice/speech recognition</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Querying image content</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Customer service &amp; marketing virtual digital assistants (VDAs)</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Patent research and analysis</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Automated report generation</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Patient data processing</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Converting paperwork into digital data</a:t>
            </a:r>
            <a:endParaRPr sz="1200">
              <a:solidFill>
                <a:srgbClr val="9B59B6"/>
              </a:solidFill>
              <a:latin typeface="Catamaran"/>
              <a:ea typeface="Catamaran"/>
              <a:cs typeface="Catamaran"/>
              <a:sym typeface="Catamaran"/>
            </a:endParaRPr>
          </a:p>
          <a:p>
            <a:pPr indent="-304800" lvl="0" marL="457200" rtl="0" algn="just">
              <a:lnSpc>
                <a:spcPct val="200000"/>
              </a:lnSpc>
              <a:spcBef>
                <a:spcPts val="0"/>
              </a:spcBef>
              <a:spcAft>
                <a:spcPts val="0"/>
              </a:spcAft>
              <a:buClr>
                <a:srgbClr val="9B59B6"/>
              </a:buClr>
              <a:buSzPts val="1200"/>
              <a:buFont typeface="Catamaran"/>
              <a:buChar char="❏"/>
            </a:pPr>
            <a:r>
              <a:rPr lang="en" sz="1200">
                <a:solidFill>
                  <a:srgbClr val="9B59B6"/>
                </a:solidFill>
                <a:latin typeface="Catamaran"/>
                <a:ea typeface="Catamaran"/>
                <a:cs typeface="Catamaran"/>
                <a:sym typeface="Catamaran"/>
              </a:rPr>
              <a:t>Automated code development</a:t>
            </a:r>
            <a:endParaRPr sz="1200">
              <a:solidFill>
                <a:srgbClr val="9B59B6"/>
              </a:solidFill>
              <a:latin typeface="Catamaran"/>
              <a:ea typeface="Catamaran"/>
              <a:cs typeface="Catamaran"/>
              <a:sym typeface="Catamaran"/>
            </a:endParaRPr>
          </a:p>
        </p:txBody>
      </p:sp>
      <p:sp>
        <p:nvSpPr>
          <p:cNvPr id="976" name="Google Shape;976;p85"/>
          <p:cNvSpPr txBox="1"/>
          <p:nvPr/>
        </p:nvSpPr>
        <p:spPr>
          <a:xfrm>
            <a:off x="7044350" y="4556475"/>
            <a:ext cx="1509600" cy="444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800"/>
              </a:spcAft>
              <a:buNone/>
            </a:pPr>
            <a:r>
              <a:rPr lang="en" sz="1200" u="sng">
                <a:solidFill>
                  <a:schemeClr val="accent5"/>
                </a:solidFill>
                <a:latin typeface="Proxima Nova"/>
                <a:ea typeface="Proxima Nova"/>
                <a:cs typeface="Proxima Nova"/>
                <a:sym typeface="Proxima Nova"/>
                <a:hlinkClick r:id="rId3"/>
              </a:rPr>
              <a:t>44 NLP use cases</a:t>
            </a:r>
            <a:endParaRPr sz="1200">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86"/>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
        <p:nvSpPr>
          <p:cNvPr id="982" name="Google Shape;982;p86"/>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Components of NLP</a:t>
            </a:r>
            <a:endParaRPr/>
          </a:p>
        </p:txBody>
      </p:sp>
      <p:pic>
        <p:nvPicPr>
          <p:cNvPr id="215" name="Google Shape;215;p21"/>
          <p:cNvPicPr preferRelativeResize="0"/>
          <p:nvPr/>
        </p:nvPicPr>
        <p:blipFill>
          <a:blip r:embed="rId3">
            <a:alphaModFix/>
          </a:blip>
          <a:stretch>
            <a:fillRect/>
          </a:stretch>
        </p:blipFill>
        <p:spPr>
          <a:xfrm>
            <a:off x="311700" y="1213432"/>
            <a:ext cx="8520600" cy="36436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a:t>
            </a:r>
            <a:endParaRPr/>
          </a:p>
        </p:txBody>
      </p:sp>
      <p:sp>
        <p:nvSpPr>
          <p:cNvPr id="221" name="Google Shape;221;p22"/>
          <p:cNvSpPr txBox="1"/>
          <p:nvPr>
            <p:ph idx="1" type="body"/>
          </p:nvPr>
        </p:nvSpPr>
        <p:spPr>
          <a:xfrm>
            <a:off x="782700" y="1017725"/>
            <a:ext cx="8049600" cy="35511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000000"/>
              </a:buClr>
              <a:buSzPts val="1700"/>
              <a:buFont typeface="Catamaran"/>
              <a:buChar char="●"/>
            </a:pPr>
            <a:r>
              <a:rPr lang="en" sz="1700">
                <a:solidFill>
                  <a:srgbClr val="000000"/>
                </a:solidFill>
                <a:latin typeface="Catamaran"/>
                <a:ea typeface="Catamaran"/>
                <a:cs typeface="Catamaran"/>
                <a:sym typeface="Catamaran"/>
              </a:rPr>
              <a:t>Understand the </a:t>
            </a:r>
            <a:r>
              <a:rPr lang="en" sz="1700">
                <a:solidFill>
                  <a:schemeClr val="dk2"/>
                </a:solidFill>
                <a:latin typeface="Catamaran"/>
                <a:ea typeface="Catamaran"/>
                <a:cs typeface="Catamaran"/>
                <a:sym typeface="Catamaran"/>
              </a:rPr>
              <a:t>meaning</a:t>
            </a:r>
            <a:r>
              <a:rPr lang="en" sz="1700">
                <a:solidFill>
                  <a:srgbClr val="000000"/>
                </a:solidFill>
                <a:latin typeface="Catamaran"/>
                <a:ea typeface="Catamaran"/>
                <a:cs typeface="Catamaran"/>
                <a:sym typeface="Catamaran"/>
              </a:rPr>
              <a:t> of the given text. </a:t>
            </a:r>
            <a:endParaRPr sz="1700">
              <a:solidFill>
                <a:srgbClr val="000000"/>
              </a:solidFill>
              <a:latin typeface="Catamaran"/>
              <a:ea typeface="Catamaran"/>
              <a:cs typeface="Catamaran"/>
              <a:sym typeface="Catamaran"/>
            </a:endParaRPr>
          </a:p>
          <a:p>
            <a:pPr indent="-336550" lvl="0" marL="457200" rtl="0" algn="just">
              <a:lnSpc>
                <a:spcPct val="115000"/>
              </a:lnSpc>
              <a:spcBef>
                <a:spcPts val="0"/>
              </a:spcBef>
              <a:spcAft>
                <a:spcPts val="0"/>
              </a:spcAft>
              <a:buClr>
                <a:srgbClr val="222222"/>
              </a:buClr>
              <a:buSzPts val="1700"/>
              <a:buFont typeface="Catamaran"/>
              <a:buChar char="●"/>
            </a:pPr>
            <a:r>
              <a:rPr lang="en" sz="1700">
                <a:solidFill>
                  <a:srgbClr val="222222"/>
                </a:solidFill>
                <a:latin typeface="Catamaran"/>
                <a:ea typeface="Catamaran"/>
                <a:cs typeface="Catamaran"/>
                <a:sym typeface="Catamaran"/>
              </a:rPr>
              <a:t>The </a:t>
            </a:r>
            <a:r>
              <a:rPr lang="en" sz="1700">
                <a:solidFill>
                  <a:schemeClr val="dk2"/>
                </a:solidFill>
                <a:latin typeface="Catamaran"/>
                <a:ea typeface="Catamaran"/>
                <a:cs typeface="Catamaran"/>
                <a:sym typeface="Catamaran"/>
              </a:rPr>
              <a:t>nature and structure</a:t>
            </a:r>
            <a:r>
              <a:rPr lang="en" sz="1700">
                <a:solidFill>
                  <a:srgbClr val="222222"/>
                </a:solidFill>
                <a:latin typeface="Catamaran"/>
                <a:ea typeface="Catamaran"/>
                <a:cs typeface="Catamaran"/>
                <a:sym typeface="Catamaran"/>
              </a:rPr>
              <a:t> of each </a:t>
            </a:r>
            <a:r>
              <a:rPr lang="en" sz="1700">
                <a:solidFill>
                  <a:schemeClr val="dk2"/>
                </a:solidFill>
                <a:latin typeface="Catamaran"/>
                <a:ea typeface="Catamaran"/>
                <a:cs typeface="Catamaran"/>
                <a:sym typeface="Catamaran"/>
              </a:rPr>
              <a:t>word</a:t>
            </a:r>
            <a:r>
              <a:rPr lang="en" sz="1700">
                <a:solidFill>
                  <a:srgbClr val="222222"/>
                </a:solidFill>
                <a:latin typeface="Catamaran"/>
                <a:ea typeface="Catamaran"/>
                <a:cs typeface="Catamaran"/>
                <a:sym typeface="Catamaran"/>
              </a:rPr>
              <a:t> inside text must be known for NLU. </a:t>
            </a:r>
            <a:endParaRPr sz="1700">
              <a:solidFill>
                <a:srgbClr val="222222"/>
              </a:solidFill>
              <a:latin typeface="Catamaran"/>
              <a:ea typeface="Catamaran"/>
              <a:cs typeface="Catamaran"/>
              <a:sym typeface="Catamaran"/>
            </a:endParaRPr>
          </a:p>
          <a:p>
            <a:pPr indent="-336550" lvl="0" marL="457200" rtl="0" algn="just">
              <a:lnSpc>
                <a:spcPct val="115000"/>
              </a:lnSpc>
              <a:spcBef>
                <a:spcPts val="0"/>
              </a:spcBef>
              <a:spcAft>
                <a:spcPts val="0"/>
              </a:spcAft>
              <a:buClr>
                <a:srgbClr val="222222"/>
              </a:buClr>
              <a:buSzPts val="1700"/>
              <a:buFont typeface="Catamaran"/>
              <a:buChar char="●"/>
            </a:pPr>
            <a:r>
              <a:rPr lang="en" sz="1700">
                <a:solidFill>
                  <a:srgbClr val="222222"/>
                </a:solidFill>
                <a:latin typeface="Catamaran"/>
                <a:ea typeface="Catamaran"/>
                <a:cs typeface="Catamaran"/>
                <a:sym typeface="Catamaran"/>
              </a:rPr>
              <a:t>Understanding structure involves resolving, </a:t>
            </a:r>
            <a:endParaRPr sz="1700">
              <a:solidFill>
                <a:srgbClr val="222222"/>
              </a:solidFill>
              <a:latin typeface="Catamaran"/>
              <a:ea typeface="Catamaran"/>
              <a:cs typeface="Catamaran"/>
              <a:sym typeface="Catamaran"/>
            </a:endParaRPr>
          </a:p>
          <a:p>
            <a:pPr indent="-336550" lvl="1" marL="914400" rtl="0" algn="just">
              <a:lnSpc>
                <a:spcPct val="115000"/>
              </a:lnSpc>
              <a:spcBef>
                <a:spcPts val="0"/>
              </a:spcBef>
              <a:spcAft>
                <a:spcPts val="0"/>
              </a:spcAft>
              <a:buClr>
                <a:srgbClr val="222222"/>
              </a:buClr>
              <a:buSzPts val="1700"/>
              <a:buFont typeface="Catamaran"/>
              <a:buChar char="○"/>
            </a:pPr>
            <a:r>
              <a:rPr i="1" lang="en" sz="1700">
                <a:solidFill>
                  <a:srgbClr val="1155CC"/>
                </a:solidFill>
                <a:latin typeface="Catamaran"/>
                <a:ea typeface="Catamaran"/>
                <a:cs typeface="Catamaran"/>
                <a:sym typeface="Catamaran"/>
              </a:rPr>
              <a:t>Lexical Ambiguity: </a:t>
            </a:r>
            <a:r>
              <a:rPr i="1" lang="en" sz="1200">
                <a:solidFill>
                  <a:srgbClr val="222222"/>
                </a:solidFill>
                <a:latin typeface="Catamaran"/>
                <a:ea typeface="Catamaran"/>
                <a:cs typeface="Catamaran"/>
                <a:sym typeface="Catamaran"/>
              </a:rPr>
              <a:t>Words have multiple meanings</a:t>
            </a:r>
            <a:endParaRPr i="1" sz="1200">
              <a:solidFill>
                <a:srgbClr val="222222"/>
              </a:solidFill>
              <a:latin typeface="Catamaran"/>
              <a:ea typeface="Catamaran"/>
              <a:cs typeface="Catamaran"/>
              <a:sym typeface="Catamaran"/>
            </a:endParaRPr>
          </a:p>
          <a:p>
            <a:pPr indent="-336550" lvl="1" marL="914400" rtl="0" algn="just">
              <a:lnSpc>
                <a:spcPct val="115000"/>
              </a:lnSpc>
              <a:spcBef>
                <a:spcPts val="0"/>
              </a:spcBef>
              <a:spcAft>
                <a:spcPts val="0"/>
              </a:spcAft>
              <a:buClr>
                <a:srgbClr val="222222"/>
              </a:buClr>
              <a:buSzPts val="1700"/>
              <a:buFont typeface="Catamaran"/>
              <a:buChar char="○"/>
            </a:pPr>
            <a:r>
              <a:rPr i="1" lang="en" sz="1700">
                <a:solidFill>
                  <a:srgbClr val="1155CC"/>
                </a:solidFill>
                <a:latin typeface="Catamaran"/>
                <a:ea typeface="Catamaran"/>
                <a:cs typeface="Catamaran"/>
                <a:sym typeface="Catamaran"/>
              </a:rPr>
              <a:t>Syntactic Ambiguit</a:t>
            </a:r>
            <a:r>
              <a:rPr i="1" lang="en" sz="1700">
                <a:solidFill>
                  <a:srgbClr val="1155CC"/>
                </a:solidFill>
                <a:latin typeface="Catamaran"/>
                <a:ea typeface="Catamaran"/>
                <a:cs typeface="Catamaran"/>
                <a:sym typeface="Catamaran"/>
              </a:rPr>
              <a:t>y: </a:t>
            </a:r>
            <a:r>
              <a:rPr i="1" lang="en" sz="1200">
                <a:solidFill>
                  <a:srgbClr val="222222"/>
                </a:solidFill>
                <a:latin typeface="Catamaran"/>
                <a:ea typeface="Catamaran"/>
                <a:cs typeface="Catamaran"/>
                <a:sym typeface="Catamaran"/>
              </a:rPr>
              <a:t>Sentence is having multiple parse trees</a:t>
            </a:r>
            <a:endParaRPr i="1" sz="1200">
              <a:solidFill>
                <a:srgbClr val="222222"/>
              </a:solidFill>
              <a:latin typeface="Catamaran"/>
              <a:ea typeface="Catamaran"/>
              <a:cs typeface="Catamaran"/>
              <a:sym typeface="Catamaran"/>
            </a:endParaRPr>
          </a:p>
          <a:p>
            <a:pPr indent="-336550" lvl="1" marL="914400" rtl="0" algn="just">
              <a:lnSpc>
                <a:spcPct val="115000"/>
              </a:lnSpc>
              <a:spcBef>
                <a:spcPts val="0"/>
              </a:spcBef>
              <a:spcAft>
                <a:spcPts val="0"/>
              </a:spcAft>
              <a:buClr>
                <a:srgbClr val="222222"/>
              </a:buClr>
              <a:buSzPts val="1700"/>
              <a:buFont typeface="Catamaran"/>
              <a:buChar char="○"/>
            </a:pPr>
            <a:r>
              <a:rPr i="1" lang="en" sz="1700">
                <a:solidFill>
                  <a:srgbClr val="1155CC"/>
                </a:solidFill>
                <a:latin typeface="Catamaran"/>
                <a:ea typeface="Catamaran"/>
                <a:cs typeface="Catamaran"/>
                <a:sym typeface="Catamaran"/>
              </a:rPr>
              <a:t>Semantic Ambiguity: </a:t>
            </a:r>
            <a:r>
              <a:rPr i="1" lang="en" sz="1200">
                <a:solidFill>
                  <a:srgbClr val="222222"/>
                </a:solidFill>
                <a:latin typeface="Catamaran"/>
                <a:ea typeface="Catamaran"/>
                <a:cs typeface="Catamaran"/>
                <a:sym typeface="Catamaran"/>
              </a:rPr>
              <a:t>Sentence having multiple meanings</a:t>
            </a:r>
            <a:endParaRPr i="1" sz="1200">
              <a:solidFill>
                <a:srgbClr val="222222"/>
              </a:solidFill>
              <a:latin typeface="Catamaran"/>
              <a:ea typeface="Catamaran"/>
              <a:cs typeface="Catamaran"/>
              <a:sym typeface="Catamaran"/>
            </a:endParaRPr>
          </a:p>
          <a:p>
            <a:pPr indent="-336550" lvl="1" marL="914400" rtl="0" algn="just">
              <a:lnSpc>
                <a:spcPct val="115000"/>
              </a:lnSpc>
              <a:spcBef>
                <a:spcPts val="0"/>
              </a:spcBef>
              <a:spcAft>
                <a:spcPts val="0"/>
              </a:spcAft>
              <a:buClr>
                <a:srgbClr val="222222"/>
              </a:buClr>
              <a:buSzPts val="1700"/>
              <a:buFont typeface="Catamaran"/>
              <a:buChar char="○"/>
            </a:pPr>
            <a:r>
              <a:rPr i="1" lang="en" sz="1700">
                <a:solidFill>
                  <a:srgbClr val="1155CC"/>
                </a:solidFill>
                <a:latin typeface="Catamaran"/>
                <a:ea typeface="Catamaran"/>
                <a:cs typeface="Catamaran"/>
                <a:sym typeface="Catamaran"/>
              </a:rPr>
              <a:t>Anaphoric Ambiguity: </a:t>
            </a:r>
            <a:r>
              <a:rPr i="1" lang="en" sz="1200">
                <a:solidFill>
                  <a:srgbClr val="222222"/>
                </a:solidFill>
                <a:latin typeface="Catamaran"/>
                <a:ea typeface="Catamaran"/>
                <a:cs typeface="Catamaran"/>
                <a:sym typeface="Catamaran"/>
              </a:rPr>
              <a:t>Phrase or word which is previously mentioned but has a different meaning</a:t>
            </a:r>
            <a:endParaRPr i="1" sz="1200">
              <a:solidFill>
                <a:srgbClr val="222222"/>
              </a:solidFill>
              <a:latin typeface="Catamaran"/>
              <a:ea typeface="Catamaran"/>
              <a:cs typeface="Catamaran"/>
              <a:sym typeface="Catamaran"/>
            </a:endParaRPr>
          </a:p>
          <a:p>
            <a:pPr indent="-336550" lvl="0" marL="457200" rtl="0" algn="just">
              <a:lnSpc>
                <a:spcPct val="115000"/>
              </a:lnSpc>
              <a:spcBef>
                <a:spcPts val="0"/>
              </a:spcBef>
              <a:spcAft>
                <a:spcPts val="0"/>
              </a:spcAft>
              <a:buClr>
                <a:srgbClr val="222222"/>
              </a:buClr>
              <a:buSzPts val="1700"/>
              <a:buFont typeface="Catamaran"/>
              <a:buChar char="●"/>
            </a:pPr>
            <a:r>
              <a:rPr lang="en" sz="1700">
                <a:solidFill>
                  <a:srgbClr val="222222"/>
                </a:solidFill>
                <a:latin typeface="Catamaran"/>
                <a:ea typeface="Catamaran"/>
                <a:cs typeface="Catamaran"/>
                <a:sym typeface="Catamaran"/>
              </a:rPr>
              <a:t>Sense of each word is understood </a:t>
            </a:r>
            <a:endParaRPr sz="1700">
              <a:solidFill>
                <a:srgbClr val="222222"/>
              </a:solidFill>
              <a:latin typeface="Catamaran"/>
              <a:ea typeface="Catamaran"/>
              <a:cs typeface="Catamaran"/>
              <a:sym typeface="Catamaran"/>
            </a:endParaRPr>
          </a:p>
          <a:p>
            <a:pPr indent="-336550" lvl="1" marL="914400" rtl="0" algn="just">
              <a:lnSpc>
                <a:spcPct val="115000"/>
              </a:lnSpc>
              <a:spcBef>
                <a:spcPts val="0"/>
              </a:spcBef>
              <a:spcAft>
                <a:spcPts val="0"/>
              </a:spcAft>
              <a:buClr>
                <a:srgbClr val="000000"/>
              </a:buClr>
              <a:buSzPts val="1700"/>
              <a:buFont typeface="Catamaran"/>
              <a:buChar char="○"/>
            </a:pPr>
            <a:r>
              <a:rPr lang="en" sz="1700">
                <a:solidFill>
                  <a:schemeClr val="accent5"/>
                </a:solidFill>
                <a:latin typeface="Catamaran"/>
                <a:ea typeface="Catamaran"/>
                <a:cs typeface="Catamaran"/>
                <a:sym typeface="Catamaran"/>
              </a:rPr>
              <a:t>Lexicons</a:t>
            </a:r>
            <a:r>
              <a:rPr lang="en" sz="1700">
                <a:solidFill>
                  <a:srgbClr val="000000"/>
                </a:solidFill>
                <a:latin typeface="Catamaran"/>
                <a:ea typeface="Catamaran"/>
                <a:cs typeface="Catamaran"/>
                <a:sym typeface="Catamaran"/>
              </a:rPr>
              <a:t> (vocabulary) </a:t>
            </a:r>
            <a:endParaRPr sz="1700">
              <a:solidFill>
                <a:srgbClr val="000000"/>
              </a:solidFill>
              <a:latin typeface="Catamaran"/>
              <a:ea typeface="Catamaran"/>
              <a:cs typeface="Catamaran"/>
              <a:sym typeface="Catamaran"/>
            </a:endParaRPr>
          </a:p>
          <a:p>
            <a:pPr indent="-336550" lvl="1" marL="914400" rtl="0" algn="just">
              <a:lnSpc>
                <a:spcPct val="115000"/>
              </a:lnSpc>
              <a:spcBef>
                <a:spcPts val="0"/>
              </a:spcBef>
              <a:spcAft>
                <a:spcPts val="0"/>
              </a:spcAft>
              <a:buClr>
                <a:srgbClr val="000000"/>
              </a:buClr>
              <a:buSzPts val="1700"/>
              <a:buFont typeface="Catamaran"/>
              <a:buChar char="○"/>
            </a:pPr>
            <a:r>
              <a:rPr lang="en" sz="1700">
                <a:solidFill>
                  <a:srgbClr val="000000"/>
                </a:solidFill>
                <a:latin typeface="Catamaran"/>
                <a:ea typeface="Catamaran"/>
                <a:cs typeface="Catamaran"/>
                <a:sym typeface="Catamaran"/>
              </a:rPr>
              <a:t>Set of </a:t>
            </a:r>
            <a:r>
              <a:rPr lang="en" sz="1700">
                <a:solidFill>
                  <a:schemeClr val="accent5"/>
                </a:solidFill>
                <a:latin typeface="Catamaran"/>
                <a:ea typeface="Catamaran"/>
                <a:cs typeface="Catamaran"/>
                <a:sym typeface="Catamaran"/>
              </a:rPr>
              <a:t>grammatical </a:t>
            </a:r>
            <a:r>
              <a:rPr lang="en" sz="1700">
                <a:solidFill>
                  <a:srgbClr val="000000"/>
                </a:solidFill>
                <a:latin typeface="Catamaran"/>
                <a:ea typeface="Catamaran"/>
                <a:cs typeface="Catamaran"/>
                <a:sym typeface="Catamaran"/>
              </a:rPr>
              <a:t>rules</a:t>
            </a:r>
            <a:endParaRPr sz="1700">
              <a:solidFill>
                <a:srgbClr val="000000"/>
              </a:solidFill>
              <a:latin typeface="Catamaran"/>
              <a:ea typeface="Catamaran"/>
              <a:cs typeface="Catamaran"/>
              <a:sym typeface="Catamaran"/>
            </a:endParaRPr>
          </a:p>
          <a:p>
            <a:pPr indent="-336550" lvl="0" marL="457200" rtl="0" algn="just">
              <a:lnSpc>
                <a:spcPct val="115000"/>
              </a:lnSpc>
              <a:spcBef>
                <a:spcPts val="0"/>
              </a:spcBef>
              <a:spcAft>
                <a:spcPts val="0"/>
              </a:spcAft>
              <a:buClr>
                <a:srgbClr val="222222"/>
              </a:buClr>
              <a:buSzPts val="1700"/>
              <a:buFont typeface="Catamaran"/>
              <a:buChar char="●"/>
            </a:pPr>
            <a:r>
              <a:rPr lang="en" sz="1700">
                <a:solidFill>
                  <a:srgbClr val="222222"/>
                </a:solidFill>
                <a:latin typeface="Catamaran"/>
                <a:ea typeface="Catamaran"/>
                <a:cs typeface="Catamaran"/>
                <a:sym typeface="Catamaran"/>
              </a:rPr>
              <a:t>Similar meaning (</a:t>
            </a:r>
            <a:r>
              <a:rPr lang="en" sz="1700">
                <a:solidFill>
                  <a:srgbClr val="1155CC"/>
                </a:solidFill>
                <a:latin typeface="Catamaran"/>
                <a:ea typeface="Catamaran"/>
                <a:cs typeface="Catamaran"/>
                <a:sym typeface="Catamaran"/>
              </a:rPr>
              <a:t>synonyms</a:t>
            </a:r>
            <a:r>
              <a:rPr lang="en" sz="1700">
                <a:solidFill>
                  <a:srgbClr val="222222"/>
                </a:solidFill>
                <a:latin typeface="Catamaran"/>
                <a:ea typeface="Catamaran"/>
                <a:cs typeface="Catamaran"/>
                <a:sym typeface="Catamaran"/>
              </a:rPr>
              <a:t>) </a:t>
            </a:r>
            <a:endParaRPr sz="1700">
              <a:solidFill>
                <a:srgbClr val="222222"/>
              </a:solidFill>
              <a:latin typeface="Catamaran"/>
              <a:ea typeface="Catamaran"/>
              <a:cs typeface="Catamaran"/>
              <a:sym typeface="Catamaran"/>
            </a:endParaRPr>
          </a:p>
          <a:p>
            <a:pPr indent="-336550" lvl="0" marL="457200" rtl="0" algn="just">
              <a:lnSpc>
                <a:spcPct val="115000"/>
              </a:lnSpc>
              <a:spcBef>
                <a:spcPts val="0"/>
              </a:spcBef>
              <a:spcAft>
                <a:spcPts val="0"/>
              </a:spcAft>
              <a:buClr>
                <a:srgbClr val="222222"/>
              </a:buClr>
              <a:buSzPts val="1700"/>
              <a:buFont typeface="Catamaran"/>
              <a:buChar char="●"/>
            </a:pPr>
            <a:r>
              <a:rPr lang="en" sz="1700">
                <a:solidFill>
                  <a:srgbClr val="222222"/>
                </a:solidFill>
                <a:latin typeface="Catamaran"/>
                <a:ea typeface="Catamaran"/>
                <a:cs typeface="Catamaran"/>
                <a:sym typeface="Catamaran"/>
              </a:rPr>
              <a:t>Words having more than one meaning (</a:t>
            </a:r>
            <a:r>
              <a:rPr lang="en" sz="1700">
                <a:solidFill>
                  <a:srgbClr val="1155CC"/>
                </a:solidFill>
                <a:latin typeface="Catamaran"/>
                <a:ea typeface="Catamaran"/>
                <a:cs typeface="Catamaran"/>
                <a:sym typeface="Catamaran"/>
              </a:rPr>
              <a:t>polysemy</a:t>
            </a:r>
            <a:r>
              <a:rPr lang="en" sz="1700">
                <a:solidFill>
                  <a:srgbClr val="222222"/>
                </a:solidFill>
                <a:latin typeface="Catamaran"/>
                <a:ea typeface="Catamaran"/>
                <a:cs typeface="Catamaran"/>
                <a:sym typeface="Catamaran"/>
              </a:rPr>
              <a:t>)</a:t>
            </a:r>
            <a:endParaRPr sz="1700">
              <a:latin typeface="Catamaran"/>
              <a:ea typeface="Catamaran"/>
              <a:cs typeface="Catamaran"/>
              <a:sym typeface="Catamaran"/>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